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handoutMasterIdLst>
    <p:handoutMasterId r:id="rId28"/>
  </p:handoutMasterIdLst>
  <p:sldIdLst>
    <p:sldId id="256" r:id="rId2"/>
    <p:sldId id="257" r:id="rId3"/>
    <p:sldId id="258" r:id="rId4"/>
    <p:sldId id="259" r:id="rId5"/>
    <p:sldId id="260" r:id="rId6"/>
    <p:sldId id="261" r:id="rId7"/>
    <p:sldId id="262" r:id="rId8"/>
    <p:sldId id="263" r:id="rId9"/>
    <p:sldId id="264" r:id="rId10"/>
    <p:sldId id="265" r:id="rId11"/>
    <p:sldId id="266" r:id="rId12"/>
    <p:sldId id="370"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7559675" cy="10439400"/>
  <p:notesSz cx="7559675" cy="10439400"/>
  <p:embeddedFontLst>
    <p:embeddedFont>
      <p:font typeface="Helvetica Neue" panose="020B0604020202020204" charset="0"/>
      <p:regular r:id="rId29"/>
      <p:bold r:id="rId30"/>
      <p:italic r:id="rId31"/>
      <p:boldItalic r:id="rId32"/>
    </p:embeddedFont>
  </p:embeddedFontLst>
  <p:defaultTex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p:scale>
          <a:sx n="66" d="100"/>
          <a:sy n="66" d="100"/>
        </p:scale>
        <p:origin x="1830" y="-534"/>
      </p:cViewPr>
      <p:guideLst>
        <p:guide orient="horz" pos="3288"/>
        <p:guide pos="2381"/>
      </p:guideLst>
    </p:cSldViewPr>
  </p:slideViewPr>
  <p:notesTextViewPr>
    <p:cViewPr>
      <p:scale>
        <a:sx n="1" d="1"/>
        <a:sy n="1" d="1"/>
      </p:scale>
      <p:origin x="0" y="0"/>
    </p:cViewPr>
  </p:notesTextViewPr>
  <p:notesViewPr>
    <p:cSldViewPr snapToGrid="0" showGuides="1">
      <p:cViewPr varScale="1">
        <p:scale>
          <a:sx n="46" d="100"/>
          <a:sy n="46" d="100"/>
        </p:scale>
        <p:origin x="1818"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C71B607F-D370-5B8D-93FF-F554AAFB7320}"/>
              </a:ext>
            </a:extLst>
          </p:cNvPr>
          <p:cNvSpPr>
            <a:spLocks noGrp="1"/>
          </p:cNvSpPr>
          <p:nvPr>
            <p:ph type="hdr" sz="quarter"/>
          </p:nvPr>
        </p:nvSpPr>
        <p:spPr>
          <a:xfrm>
            <a:off x="0" y="0"/>
            <a:ext cx="3276600" cy="523875"/>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F3B7B22F-EE9D-E1DC-B6B0-392976A77B52}"/>
              </a:ext>
            </a:extLst>
          </p:cNvPr>
          <p:cNvSpPr>
            <a:spLocks noGrp="1"/>
          </p:cNvSpPr>
          <p:nvPr>
            <p:ph type="dt" sz="quarter" idx="1"/>
          </p:nvPr>
        </p:nvSpPr>
        <p:spPr>
          <a:xfrm>
            <a:off x="4281488" y="0"/>
            <a:ext cx="3276600" cy="523875"/>
          </a:xfrm>
          <a:prstGeom prst="rect">
            <a:avLst/>
          </a:prstGeom>
        </p:spPr>
        <p:txBody>
          <a:bodyPr vert="horz" lIns="91440" tIns="45720" rIns="91440" bIns="45720" rtlCol="0"/>
          <a:lstStyle>
            <a:lvl1pPr algn="r">
              <a:defRPr sz="1200"/>
            </a:lvl1pPr>
          </a:lstStyle>
          <a:p>
            <a:fld id="{DA97F25A-A790-42B1-A54B-E25CFAB6C52D}" type="datetimeFigureOut">
              <a:rPr lang="fr-FR" smtClean="0"/>
              <a:t>20/03/2024</a:t>
            </a:fld>
            <a:endParaRPr lang="fr-FR"/>
          </a:p>
        </p:txBody>
      </p:sp>
      <p:sp>
        <p:nvSpPr>
          <p:cNvPr id="4" name="Espace réservé du pied de page 3">
            <a:extLst>
              <a:ext uri="{FF2B5EF4-FFF2-40B4-BE49-F238E27FC236}">
                <a16:creationId xmlns:a16="http://schemas.microsoft.com/office/drawing/2014/main" id="{069B337C-791D-1269-E405-E8DA788016F1}"/>
              </a:ext>
            </a:extLst>
          </p:cNvPr>
          <p:cNvSpPr>
            <a:spLocks noGrp="1"/>
          </p:cNvSpPr>
          <p:nvPr>
            <p:ph type="ftr" sz="quarter" idx="2"/>
          </p:nvPr>
        </p:nvSpPr>
        <p:spPr>
          <a:xfrm>
            <a:off x="0" y="9915525"/>
            <a:ext cx="3276600" cy="52387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4CCB437-2E17-29F7-59A9-6293EF4E743E}"/>
              </a:ext>
            </a:extLst>
          </p:cNvPr>
          <p:cNvSpPr>
            <a:spLocks noGrp="1"/>
          </p:cNvSpPr>
          <p:nvPr>
            <p:ph type="sldNum" sz="quarter" idx="3"/>
          </p:nvPr>
        </p:nvSpPr>
        <p:spPr>
          <a:xfrm>
            <a:off x="4281488" y="9915525"/>
            <a:ext cx="3276600" cy="523875"/>
          </a:xfrm>
          <a:prstGeom prst="rect">
            <a:avLst/>
          </a:prstGeom>
        </p:spPr>
        <p:txBody>
          <a:bodyPr vert="horz" lIns="91440" tIns="45720" rIns="91440" bIns="45720" rtlCol="0" anchor="b"/>
          <a:lstStyle>
            <a:lvl1pPr algn="r">
              <a:defRPr sz="1200"/>
            </a:lvl1pPr>
          </a:lstStyle>
          <a:p>
            <a:fld id="{2FEB8920-9A9B-40F0-A991-7ADBDC7F79A0}" type="slidenum">
              <a:rPr lang="fr-FR" smtClean="0"/>
              <a:t>‹N°›</a:t>
            </a:fld>
            <a:endParaRPr lang="fr-FR"/>
          </a:p>
        </p:txBody>
      </p:sp>
    </p:spTree>
    <p:extLst>
      <p:ext uri="{BB962C8B-B14F-4D97-AF65-F5344CB8AC3E}">
        <p14:creationId xmlns:p14="http://schemas.microsoft.com/office/powerpoint/2010/main" val="90413345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88" userDrawn="1">
          <p15:clr>
            <a:srgbClr val="F26B43"/>
          </p15:clr>
        </p15:guide>
        <p15:guide id="2" pos="238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276600" cy="5238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4281488" y="0"/>
            <a:ext cx="3276600" cy="523875"/>
          </a:xfrm>
          <a:prstGeom prst="rect">
            <a:avLst/>
          </a:prstGeom>
        </p:spPr>
        <p:txBody>
          <a:bodyPr vert="horz" lIns="91440" tIns="45720" rIns="91440" bIns="45720" rtlCol="0"/>
          <a:lstStyle>
            <a:lvl1pPr algn="r">
              <a:defRPr sz="1200"/>
            </a:lvl1pPr>
          </a:lstStyle>
          <a:p>
            <a:fld id="{2B12D88E-E0B5-4681-BA79-B30EBEFB3221}" type="datetimeFigureOut">
              <a:rPr lang="fr-FR" smtClean="0"/>
              <a:t>20/03/2024</a:t>
            </a:fld>
            <a:endParaRPr lang="fr-FR"/>
          </a:p>
        </p:txBody>
      </p:sp>
      <p:sp>
        <p:nvSpPr>
          <p:cNvPr id="4" name="Espace réservé de l'image des diapositives 3"/>
          <p:cNvSpPr>
            <a:spLocks noGrp="1" noRot="1" noChangeAspect="1"/>
          </p:cNvSpPr>
          <p:nvPr>
            <p:ph type="sldImg" idx="2"/>
          </p:nvPr>
        </p:nvSpPr>
        <p:spPr>
          <a:xfrm>
            <a:off x="2505075" y="1304925"/>
            <a:ext cx="2549525" cy="352266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755650" y="5024438"/>
            <a:ext cx="6048375" cy="4110037"/>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915525"/>
            <a:ext cx="3276600" cy="5238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4281488" y="9915525"/>
            <a:ext cx="3276600" cy="523875"/>
          </a:xfrm>
          <a:prstGeom prst="rect">
            <a:avLst/>
          </a:prstGeom>
        </p:spPr>
        <p:txBody>
          <a:bodyPr vert="horz" lIns="91440" tIns="45720" rIns="91440" bIns="45720" rtlCol="0" anchor="b"/>
          <a:lstStyle>
            <a:lvl1pPr algn="r">
              <a:defRPr sz="1200"/>
            </a:lvl1pPr>
          </a:lstStyle>
          <a:p>
            <a:fld id="{4E3DE466-15A1-4C29-B280-489ED5B459B7}" type="slidenum">
              <a:rPr lang="fr-FR" smtClean="0"/>
              <a:t>‹N°›</a:t>
            </a:fld>
            <a:endParaRPr lang="fr-FR"/>
          </a:p>
        </p:txBody>
      </p:sp>
    </p:spTree>
    <p:extLst>
      <p:ext uri="{BB962C8B-B14F-4D97-AF65-F5344CB8AC3E}">
        <p14:creationId xmlns:p14="http://schemas.microsoft.com/office/powerpoint/2010/main" val="19938636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Title slide" userDrawn="1">
  <p:cSld name="TITLE">
    <p:bg>
      <p:bgRef idx="1001">
        <a:schemeClr val="bg1"/>
      </p:bgRef>
    </p:bg>
    <p:spTree>
      <p:nvGrpSpPr>
        <p:cNvPr id="1" name=""/>
        <p:cNvGrpSpPr/>
        <p:nvPr/>
      </p:nvGrpSpPr>
      <p:grpSpPr bwMode="auto">
        <a:xfrm>
          <a:off x="0" y="0"/>
          <a:ext cx="0" cy="0"/>
          <a:chOff x="0" y="0"/>
          <a:chExt cx="0" cy="0"/>
        </a:xfrm>
      </p:grpSpPr>
      <p:sp>
        <p:nvSpPr>
          <p:cNvPr id="10" name="Google Shape;10;p64"/>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
        <p:nvSpPr>
          <p:cNvPr id="2" name="Titre 1">
            <a:extLst>
              <a:ext uri="{FF2B5EF4-FFF2-40B4-BE49-F238E27FC236}">
                <a16:creationId xmlns:a16="http://schemas.microsoft.com/office/drawing/2014/main" id="{C813E751-7F3F-6FEA-C397-9DDF8641B965}"/>
              </a:ext>
            </a:extLst>
          </p:cNvPr>
          <p:cNvSpPr>
            <a:spLocks noGrp="1"/>
          </p:cNvSpPr>
          <p:nvPr>
            <p:ph type="title"/>
          </p:nvPr>
        </p:nvSpPr>
        <p:spPr>
          <a:xfrm>
            <a:off x="519113" y="555625"/>
            <a:ext cx="6521450" cy="2017713"/>
          </a:xfrm>
          <a:prstGeom prst="rect">
            <a:avLst/>
          </a:prstGeom>
        </p:spPr>
        <p:txBody>
          <a:bodyPr/>
          <a:lstStyle/>
          <a:p>
            <a:r>
              <a:rPr lang="fr-FR"/>
              <a:t>Modifiez le style du titre</a:t>
            </a:r>
          </a:p>
        </p:txBody>
      </p:sp>
    </p:spTree>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ection header" userDrawn="1">
  <p:cSld name="SECTION_HEADER">
    <p:spTree>
      <p:nvGrpSpPr>
        <p:cNvPr id="1" name=""/>
        <p:cNvGrpSpPr/>
        <p:nvPr/>
      </p:nvGrpSpPr>
      <p:grpSpPr bwMode="auto">
        <a:xfrm>
          <a:off x="0" y="0"/>
          <a:ext cx="0" cy="0"/>
          <a:chOff x="0" y="0"/>
          <a:chExt cx="0" cy="0"/>
        </a:xfrm>
      </p:grpSpPr>
      <p:sp>
        <p:nvSpPr>
          <p:cNvPr id="13" name="Google Shape;13;p65"/>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
        <p:nvSpPr>
          <p:cNvPr id="2" name="Titre 1">
            <a:extLst>
              <a:ext uri="{FF2B5EF4-FFF2-40B4-BE49-F238E27FC236}">
                <a16:creationId xmlns:a16="http://schemas.microsoft.com/office/drawing/2014/main" id="{E45F664C-CF37-160E-D50E-7EA38B806AB0}"/>
              </a:ext>
            </a:extLst>
          </p:cNvPr>
          <p:cNvSpPr>
            <a:spLocks noGrp="1"/>
          </p:cNvSpPr>
          <p:nvPr>
            <p:ph type="title"/>
          </p:nvPr>
        </p:nvSpPr>
        <p:spPr>
          <a:xfrm>
            <a:off x="519113" y="555625"/>
            <a:ext cx="6521450" cy="2017713"/>
          </a:xfrm>
          <a:prstGeom prst="rect">
            <a:avLst/>
          </a:prstGeom>
        </p:spPr>
        <p:txBody>
          <a:bodyPr/>
          <a:lstStyle/>
          <a:p>
            <a:r>
              <a:rPr lang="fr-FR"/>
              <a:t>Modifiez le style du titre</a:t>
            </a: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Title and body" userDrawn="1">
  <p:cSld name="TITLE_AND_BODY">
    <p:spTree>
      <p:nvGrpSpPr>
        <p:cNvPr id="1" name=""/>
        <p:cNvGrpSpPr/>
        <p:nvPr/>
      </p:nvGrpSpPr>
      <p:grpSpPr bwMode="auto">
        <a:xfrm>
          <a:off x="0" y="0"/>
          <a:ext cx="0" cy="0"/>
          <a:chOff x="0" y="0"/>
          <a:chExt cx="0" cy="0"/>
        </a:xfrm>
      </p:grpSpPr>
      <p:sp>
        <p:nvSpPr>
          <p:cNvPr id="16" name="Google Shape;16;p66"/>
          <p:cNvSpPr txBox="1">
            <a:spLocks noGrp="1"/>
          </p:cNvSpPr>
          <p:nvPr>
            <p:ph type="body" idx="1"/>
          </p:nvPr>
        </p:nvSpPr>
        <p:spPr bwMode="auto">
          <a:xfrm>
            <a:off x="257705" y="2339232"/>
            <a:ext cx="7044600" cy="6934500"/>
          </a:xfrm>
          <a:prstGeom prst="rect">
            <a:avLst/>
          </a:prstGeom>
          <a:noFill/>
          <a:ln>
            <a:noFill/>
          </a:ln>
        </p:spPr>
        <p:txBody>
          <a:bodyPr spcFirstLastPara="1" wrap="square" lIns="91425" tIns="91425" rIns="91425" bIns="91425" anchor="ctr" anchorCtr="0">
            <a:noAutofit/>
          </a:bodyPr>
          <a:lstStyle>
            <a:lvl1pPr marL="457200" marR="0" lvl="0"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L="914400" marR="0" lvl="1"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2pPr>
            <a:lvl3pPr marL="1371600" marR="0" lvl="2"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3pPr>
            <a:lvl4pPr marL="1828800" marR="0" lvl="3"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4pPr>
            <a:lvl5pPr marL="2286000" marR="0" lvl="4"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5pPr>
            <a:lvl6pPr marL="2743200" marR="0" lvl="5"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6pPr>
            <a:lvl7pPr marL="3200400" marR="0" lvl="6"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7pPr>
            <a:lvl8pPr marL="3657600" marR="0" lvl="7"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8pPr>
            <a:lvl9pPr marL="4114800" marR="0" lvl="8"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9pPr>
          </a:lstStyle>
          <a:p>
            <a:pPr>
              <a:defRPr/>
            </a:pPr>
            <a:endParaRPr/>
          </a:p>
        </p:txBody>
      </p:sp>
      <p:sp>
        <p:nvSpPr>
          <p:cNvPr id="17" name="Google Shape;17;p66"/>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Title and two columns" type="twoColTx" userDrawn="1">
  <p:cSld name="TITLE_AND_TWO_COLUMNS">
    <p:spTree>
      <p:nvGrpSpPr>
        <p:cNvPr id="1" name=""/>
        <p:cNvGrpSpPr/>
        <p:nvPr/>
      </p:nvGrpSpPr>
      <p:grpSpPr bwMode="auto">
        <a:xfrm>
          <a:off x="0" y="0"/>
          <a:ext cx="0" cy="0"/>
          <a:chOff x="0" y="0"/>
          <a:chExt cx="0" cy="0"/>
        </a:xfrm>
      </p:grpSpPr>
      <p:sp>
        <p:nvSpPr>
          <p:cNvPr id="19" name="Google Shape;19;p67"/>
          <p:cNvSpPr txBox="1">
            <a:spLocks noGrp="1"/>
          </p:cNvSpPr>
          <p:nvPr>
            <p:ph type="title"/>
          </p:nvPr>
        </p:nvSpPr>
        <p:spPr bwMode="auto">
          <a:xfrm>
            <a:off x="257705" y="903288"/>
            <a:ext cx="7044600" cy="11625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9pPr>
          </a:lstStyle>
          <a:p>
            <a:pPr>
              <a:defRPr/>
            </a:pPr>
            <a:endParaRPr/>
          </a:p>
        </p:txBody>
      </p:sp>
      <p:sp>
        <p:nvSpPr>
          <p:cNvPr id="20" name="Google Shape;20;p67"/>
          <p:cNvSpPr txBox="1">
            <a:spLocks noGrp="1"/>
          </p:cNvSpPr>
          <p:nvPr>
            <p:ph type="body" idx="1"/>
          </p:nvPr>
        </p:nvSpPr>
        <p:spPr bwMode="auto">
          <a:xfrm>
            <a:off x="257705" y="2339232"/>
            <a:ext cx="3306900" cy="6934500"/>
          </a:xfrm>
          <a:prstGeom prst="rect">
            <a:avLst/>
          </a:prstGeom>
          <a:noFill/>
          <a:ln>
            <a:noFill/>
          </a:ln>
        </p:spPr>
        <p:txBody>
          <a:bodyPr spcFirstLastPara="1" wrap="square" lIns="91425" tIns="91425" rIns="91425" bIns="91425" anchor="ctr" anchorCtr="0">
            <a:noAutofit/>
          </a:bodyPr>
          <a:lstStyle>
            <a:lvl1pPr marL="457200" marR="0" lvl="0"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L="914400" marR="0" lvl="1"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2pPr>
            <a:lvl3pPr marL="1371600" marR="0" lvl="2"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3pPr>
            <a:lvl4pPr marL="1828800" marR="0" lvl="3"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4pPr>
            <a:lvl5pPr marL="2286000" marR="0" lvl="4"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5pPr>
            <a:lvl6pPr marL="2743200" marR="0" lvl="5"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6pPr>
            <a:lvl7pPr marL="3200400" marR="0" lvl="6"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7pPr>
            <a:lvl8pPr marL="3657600" marR="0" lvl="7"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8pPr>
            <a:lvl9pPr marL="4114800" marR="0" lvl="8"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9pPr>
          </a:lstStyle>
          <a:p>
            <a:pPr>
              <a:defRPr/>
            </a:pPr>
            <a:endParaRPr/>
          </a:p>
        </p:txBody>
      </p:sp>
      <p:sp>
        <p:nvSpPr>
          <p:cNvPr id="21" name="Google Shape;21;p67"/>
          <p:cNvSpPr txBox="1">
            <a:spLocks noGrp="1"/>
          </p:cNvSpPr>
          <p:nvPr>
            <p:ph type="body" idx="2"/>
          </p:nvPr>
        </p:nvSpPr>
        <p:spPr bwMode="auto">
          <a:xfrm>
            <a:off x="3995291" y="2339232"/>
            <a:ext cx="3306900" cy="6934500"/>
          </a:xfrm>
          <a:prstGeom prst="rect">
            <a:avLst/>
          </a:prstGeom>
          <a:noFill/>
          <a:ln>
            <a:noFill/>
          </a:ln>
        </p:spPr>
        <p:txBody>
          <a:bodyPr spcFirstLastPara="1" wrap="square" lIns="91425" tIns="91425" rIns="91425" bIns="91425" anchor="ctr" anchorCtr="0">
            <a:noAutofit/>
          </a:bodyPr>
          <a:lstStyle>
            <a:lvl1pPr marL="457200" marR="0" lvl="0"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L="914400" marR="0" lvl="1"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2pPr>
            <a:lvl3pPr marL="1371600" marR="0" lvl="2"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3pPr>
            <a:lvl4pPr marL="1828800" marR="0" lvl="3"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4pPr>
            <a:lvl5pPr marL="2286000" marR="0" lvl="4"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5pPr>
            <a:lvl6pPr marL="2743200" marR="0" lvl="5"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6pPr>
            <a:lvl7pPr marL="3200400" marR="0" lvl="6"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7pPr>
            <a:lvl8pPr marL="3657600" marR="0" lvl="7"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8pPr>
            <a:lvl9pPr marL="4114800" marR="0" lvl="8"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9pPr>
          </a:lstStyle>
          <a:p>
            <a:pPr>
              <a:defRPr/>
            </a:pPr>
            <a:endParaRPr/>
          </a:p>
        </p:txBody>
      </p:sp>
      <p:sp>
        <p:nvSpPr>
          <p:cNvPr id="22" name="Google Shape;22;p67"/>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Title only" type="titleOnly" userDrawn="1">
  <p:cSld name="TITLE_ONLY">
    <p:spTree>
      <p:nvGrpSpPr>
        <p:cNvPr id="1" name=""/>
        <p:cNvGrpSpPr/>
        <p:nvPr/>
      </p:nvGrpSpPr>
      <p:grpSpPr bwMode="auto">
        <a:xfrm>
          <a:off x="0" y="0"/>
          <a:ext cx="0" cy="0"/>
          <a:chOff x="0" y="0"/>
          <a:chExt cx="0" cy="0"/>
        </a:xfrm>
      </p:grpSpPr>
      <p:sp>
        <p:nvSpPr>
          <p:cNvPr id="24" name="Google Shape;24;p68"/>
          <p:cNvSpPr txBox="1">
            <a:spLocks noGrp="1"/>
          </p:cNvSpPr>
          <p:nvPr>
            <p:ph type="title"/>
          </p:nvPr>
        </p:nvSpPr>
        <p:spPr bwMode="auto">
          <a:xfrm>
            <a:off x="257705" y="903288"/>
            <a:ext cx="7044600" cy="1162500"/>
          </a:xfrm>
          <a:prstGeom prst="rect">
            <a:avLst/>
          </a:prstGeom>
          <a:noFill/>
          <a:ln>
            <a:noFill/>
          </a:ln>
        </p:spPr>
        <p:txBody>
          <a:bodyPr spcFirstLastPara="1" wrap="square" lIns="91425" tIns="91425" rIns="91425" bIns="91425" anchor="ctr" anchorCtr="0">
            <a:noAutofit/>
          </a:bodyPr>
          <a:lstStyle>
            <a:lvl1pPr marR="0" lvl="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9pPr>
          </a:lstStyle>
          <a:p>
            <a:pPr>
              <a:defRPr/>
            </a:pPr>
            <a:endParaRPr/>
          </a:p>
        </p:txBody>
      </p:sp>
      <p:sp>
        <p:nvSpPr>
          <p:cNvPr id="25" name="Google Shape;25;p68"/>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One column text" userDrawn="1">
  <p:cSld name="ONE_COLUMN_TEXT">
    <p:spTree>
      <p:nvGrpSpPr>
        <p:cNvPr id="1" name=""/>
        <p:cNvGrpSpPr/>
        <p:nvPr/>
      </p:nvGrpSpPr>
      <p:grpSpPr bwMode="auto">
        <a:xfrm>
          <a:off x="0" y="0"/>
          <a:ext cx="0" cy="0"/>
          <a:chOff x="0" y="0"/>
          <a:chExt cx="0" cy="0"/>
        </a:xfrm>
      </p:grpSpPr>
      <p:sp>
        <p:nvSpPr>
          <p:cNvPr id="27" name="Google Shape;27;p69"/>
          <p:cNvSpPr txBox="1">
            <a:spLocks noGrp="1"/>
          </p:cNvSpPr>
          <p:nvPr>
            <p:ph type="title"/>
          </p:nvPr>
        </p:nvSpPr>
        <p:spPr bwMode="auto">
          <a:xfrm>
            <a:off x="257705" y="1127727"/>
            <a:ext cx="2321699" cy="1533900"/>
          </a:xfrm>
          <a:prstGeom prst="rect">
            <a:avLst/>
          </a:prstGeom>
          <a:noFill/>
          <a:ln>
            <a:noFill/>
          </a:ln>
        </p:spPr>
        <p:txBody>
          <a:bodyPr spcFirstLastPara="1" wrap="square" lIns="91425" tIns="91425" rIns="91425" bIns="91425" anchor="b" anchorCtr="0">
            <a:noAutofit/>
          </a:bodyPr>
          <a:lstStyle>
            <a:lvl1pPr marR="0" lvl="0"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SzPts val="2400"/>
              <a:buFont typeface="Arial"/>
              <a:buChar char="■"/>
              <a:defRPr sz="2400" b="0" i="0" u="none" strike="noStrike" cap="none">
                <a:solidFill>
                  <a:srgbClr val="000000"/>
                </a:solidFill>
                <a:latin typeface="Arial"/>
                <a:ea typeface="Arial"/>
                <a:cs typeface="Arial"/>
              </a:defRPr>
            </a:lvl9pPr>
          </a:lstStyle>
          <a:p>
            <a:pPr>
              <a:defRPr/>
            </a:pPr>
            <a:endParaRPr/>
          </a:p>
        </p:txBody>
      </p:sp>
      <p:sp>
        <p:nvSpPr>
          <p:cNvPr id="28" name="Google Shape;28;p69"/>
          <p:cNvSpPr txBox="1">
            <a:spLocks noGrp="1"/>
          </p:cNvSpPr>
          <p:nvPr>
            <p:ph type="body" idx="1"/>
          </p:nvPr>
        </p:nvSpPr>
        <p:spPr bwMode="auto">
          <a:xfrm>
            <a:off x="257705" y="2820535"/>
            <a:ext cx="2321699" cy="6453300"/>
          </a:xfrm>
          <a:prstGeom prst="rect">
            <a:avLst/>
          </a:prstGeom>
          <a:noFill/>
          <a:ln>
            <a:noFill/>
          </a:ln>
        </p:spPr>
        <p:txBody>
          <a:bodyPr spcFirstLastPara="1" wrap="square" lIns="91425" tIns="91425" rIns="91425" bIns="91425" anchor="ctr" anchorCtr="0">
            <a:noAutofit/>
          </a:bodyPr>
          <a:lstStyle>
            <a:lvl1pPr marL="457200" marR="0" lvl="0"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1pPr>
            <a:lvl2pPr marL="914400" marR="0" lvl="1"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2pPr>
            <a:lvl3pPr marL="1371600" marR="0" lvl="2"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3pPr>
            <a:lvl4pPr marL="1828800" marR="0" lvl="3"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4pPr>
            <a:lvl5pPr marL="2286000" marR="0" lvl="4"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5pPr>
            <a:lvl6pPr marL="2743200" marR="0" lvl="5"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6pPr>
            <a:lvl7pPr marL="3200400" marR="0" lvl="6"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7pPr>
            <a:lvl8pPr marL="3657600" marR="0" lvl="7"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8pPr>
            <a:lvl9pPr marL="4114800" marR="0" lvl="8" indent="-304800" algn="l">
              <a:lnSpc>
                <a:spcPct val="100000"/>
              </a:lnSpc>
              <a:spcBef>
                <a:spcPts val="0"/>
              </a:spcBef>
              <a:spcAft>
                <a:spcPts val="0"/>
              </a:spcAft>
              <a:buClr>
                <a:srgbClr val="000000"/>
              </a:buClr>
              <a:buSzPts val="1200"/>
              <a:buFont typeface="Arial"/>
              <a:buChar char="■"/>
              <a:defRPr sz="1200" b="0" i="0" u="none" strike="noStrike" cap="none">
                <a:solidFill>
                  <a:srgbClr val="000000"/>
                </a:solidFill>
                <a:latin typeface="Arial"/>
                <a:ea typeface="Arial"/>
                <a:cs typeface="Arial"/>
              </a:defRPr>
            </a:lvl9pPr>
          </a:lstStyle>
          <a:p>
            <a:pPr>
              <a:defRPr/>
            </a:pPr>
            <a:endParaRPr/>
          </a:p>
        </p:txBody>
      </p:sp>
      <p:sp>
        <p:nvSpPr>
          <p:cNvPr id="29" name="Google Shape;29;p69"/>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Section title and description" userDrawn="1">
  <p:cSld name="SECTION_TITLE_AND_DESCRIPTION">
    <p:spTree>
      <p:nvGrpSpPr>
        <p:cNvPr id="1" name=""/>
        <p:cNvGrpSpPr/>
        <p:nvPr/>
      </p:nvGrpSpPr>
      <p:grpSpPr bwMode="auto">
        <a:xfrm>
          <a:off x="0" y="0"/>
          <a:ext cx="0" cy="0"/>
          <a:chOff x="0" y="0"/>
          <a:chExt cx="0" cy="0"/>
        </a:xfrm>
      </p:grpSpPr>
      <p:sp>
        <p:nvSpPr>
          <p:cNvPr id="34" name="Google Shape;34;p71"/>
          <p:cNvSpPr/>
          <p:nvPr/>
        </p:nvSpPr>
        <p:spPr bwMode="auto">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5" name="Google Shape;35;p71"/>
          <p:cNvSpPr txBox="1">
            <a:spLocks noGrp="1"/>
          </p:cNvSpPr>
          <p:nvPr>
            <p:ph type="title"/>
          </p:nvPr>
        </p:nvSpPr>
        <p:spPr bwMode="auto">
          <a:xfrm>
            <a:off x="219508" y="2503032"/>
            <a:ext cx="3344400" cy="3008700"/>
          </a:xfrm>
          <a:prstGeom prst="rect">
            <a:avLst/>
          </a:prstGeom>
          <a:noFill/>
          <a:ln>
            <a:noFill/>
          </a:ln>
        </p:spPr>
        <p:txBody>
          <a:bodyPr spcFirstLastPara="1" wrap="square" lIns="91425" tIns="91425" rIns="91425" bIns="91425" anchor="b" anchorCtr="0">
            <a:noAutofit/>
          </a:bodyPr>
          <a:lstStyle>
            <a:lvl1pPr marR="0" lvl="0"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1pPr>
            <a:lvl2pPr marR="0" lvl="1"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2pPr>
            <a:lvl3pPr marR="0" lvl="2"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3pPr>
            <a:lvl4pPr marR="0" lvl="3"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4pPr>
            <a:lvl5pPr marR="0" lvl="4"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5pPr>
            <a:lvl6pPr marR="0" lvl="5"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6pPr>
            <a:lvl7pPr marR="0" lvl="6"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7pPr>
            <a:lvl8pPr marR="0" lvl="7"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8pPr>
            <a:lvl9pPr marR="0" lvl="8" algn="ctr">
              <a:lnSpc>
                <a:spcPct val="100000"/>
              </a:lnSpc>
              <a:spcBef>
                <a:spcPts val="0"/>
              </a:spcBef>
              <a:spcAft>
                <a:spcPts val="0"/>
              </a:spcAft>
              <a:buClr>
                <a:srgbClr val="000000"/>
              </a:buClr>
              <a:buSzPts val="4200"/>
              <a:buFont typeface="Arial"/>
              <a:buChar char="■"/>
              <a:defRPr sz="4200" b="0" i="0" u="none" strike="noStrike" cap="none">
                <a:solidFill>
                  <a:srgbClr val="000000"/>
                </a:solidFill>
                <a:latin typeface="Arial"/>
                <a:ea typeface="Arial"/>
                <a:cs typeface="Arial"/>
              </a:defRPr>
            </a:lvl9pPr>
          </a:lstStyle>
          <a:p>
            <a:pPr>
              <a:defRPr/>
            </a:pPr>
            <a:endParaRPr/>
          </a:p>
        </p:txBody>
      </p:sp>
      <p:sp>
        <p:nvSpPr>
          <p:cNvPr id="36" name="Google Shape;36;p71"/>
          <p:cNvSpPr txBox="1">
            <a:spLocks noGrp="1"/>
          </p:cNvSpPr>
          <p:nvPr>
            <p:ph type="subTitle" idx="1"/>
          </p:nvPr>
        </p:nvSpPr>
        <p:spPr bwMode="auto">
          <a:xfrm>
            <a:off x="219508" y="5689530"/>
            <a:ext cx="3344400" cy="2506800"/>
          </a:xfrm>
          <a:prstGeom prst="rect">
            <a:avLst/>
          </a:prstGeom>
          <a:noFill/>
          <a:ln>
            <a:noFill/>
          </a:ln>
        </p:spPr>
        <p:txBody>
          <a:bodyPr spcFirstLastPara="1" wrap="square" lIns="91425" tIns="91425" rIns="91425" bIns="91425" anchor="ctr" anchorCtr="0">
            <a:noAutofit/>
          </a:bodyPr>
          <a:lstStyle>
            <a:lvl1pPr marR="0" lvl="0"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1pPr>
            <a:lvl2pPr marR="0" lvl="1"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2pPr>
            <a:lvl3pPr marR="0" lvl="2"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3pPr>
            <a:lvl4pPr marR="0" lvl="3"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4pPr>
            <a:lvl5pPr marR="0" lvl="4"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5pPr>
            <a:lvl6pPr marR="0" lvl="5"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6pPr>
            <a:lvl7pPr marR="0" lvl="6"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7pPr>
            <a:lvl8pPr marR="0" lvl="7"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8pPr>
            <a:lvl9pPr marR="0" lvl="8" algn="ctr">
              <a:lnSpc>
                <a:spcPct val="100000"/>
              </a:lnSpc>
              <a:spcBef>
                <a:spcPts val="0"/>
              </a:spcBef>
              <a:spcAft>
                <a:spcPts val="0"/>
              </a:spcAft>
              <a:buClr>
                <a:srgbClr val="000000"/>
              </a:buClr>
              <a:buSzPts val="2100"/>
              <a:buFont typeface="Arial"/>
              <a:buNone/>
              <a:defRPr sz="2100" b="0" i="0" u="none" strike="noStrike" cap="none">
                <a:solidFill>
                  <a:srgbClr val="000000"/>
                </a:solidFill>
                <a:latin typeface="Arial"/>
                <a:ea typeface="Arial"/>
                <a:cs typeface="Arial"/>
              </a:defRPr>
            </a:lvl9pPr>
          </a:lstStyle>
          <a:p>
            <a:pPr>
              <a:defRPr/>
            </a:pPr>
            <a:endParaRPr/>
          </a:p>
        </p:txBody>
      </p:sp>
      <p:sp>
        <p:nvSpPr>
          <p:cNvPr id="37" name="Google Shape;37;p71"/>
          <p:cNvSpPr txBox="1">
            <a:spLocks noGrp="1"/>
          </p:cNvSpPr>
          <p:nvPr>
            <p:ph type="body" idx="2"/>
          </p:nvPr>
        </p:nvSpPr>
        <p:spPr bwMode="auto">
          <a:xfrm>
            <a:off x="4083839" y="1469689"/>
            <a:ext cx="3172199" cy="7500000"/>
          </a:xfrm>
          <a:prstGeom prst="rect">
            <a:avLst/>
          </a:prstGeom>
          <a:noFill/>
          <a:ln>
            <a:noFill/>
          </a:ln>
        </p:spPr>
        <p:txBody>
          <a:bodyPr spcFirstLastPara="1" wrap="square" lIns="91425" tIns="91425" rIns="91425" bIns="91425" anchor="ctr" anchorCtr="0">
            <a:noAutofit/>
          </a:bodyPr>
          <a:lstStyle>
            <a:lvl1pPr marL="457200" marR="0" lvl="0"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1pPr>
            <a:lvl2pPr marL="914400" marR="0" lvl="1"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2pPr>
            <a:lvl3pPr marL="1371600" marR="0" lvl="2"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3pPr>
            <a:lvl4pPr marL="1828800" marR="0" lvl="3"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4pPr>
            <a:lvl5pPr marL="2286000" marR="0" lvl="4"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5pPr>
            <a:lvl6pPr marL="2743200" marR="0" lvl="5"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6pPr>
            <a:lvl7pPr marL="3200400" marR="0" lvl="6"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7pPr>
            <a:lvl8pPr marL="3657600" marR="0" lvl="7"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8pPr>
            <a:lvl9pPr marL="4114800" marR="0" lvl="8" indent="-317500" algn="l">
              <a:lnSpc>
                <a:spcPct val="100000"/>
              </a:lnSpc>
              <a:spcBef>
                <a:spcPts val="0"/>
              </a:spcBef>
              <a:spcAft>
                <a:spcPts val="0"/>
              </a:spcAft>
              <a:buClr>
                <a:srgbClr val="000000"/>
              </a:buClr>
              <a:buSzPts val="1400"/>
              <a:buFont typeface="Arial"/>
              <a:buChar char="■"/>
              <a:defRPr sz="1400" b="0" i="0" u="none" strike="noStrike" cap="none">
                <a:solidFill>
                  <a:srgbClr val="000000"/>
                </a:solidFill>
                <a:latin typeface="Arial"/>
                <a:ea typeface="Arial"/>
                <a:cs typeface="Arial"/>
              </a:defRPr>
            </a:lvl9pPr>
          </a:lstStyle>
          <a:p>
            <a:pPr>
              <a:defRPr/>
            </a:pPr>
            <a:endParaRPr/>
          </a:p>
        </p:txBody>
      </p:sp>
      <p:sp>
        <p:nvSpPr>
          <p:cNvPr id="38" name="Google Shape;38;p71"/>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matchingName="Caption" userDrawn="1">
  <p:cSld name="CAPTION_ONLY">
    <p:spTree>
      <p:nvGrpSpPr>
        <p:cNvPr id="1" name=""/>
        <p:cNvGrpSpPr/>
        <p:nvPr/>
      </p:nvGrpSpPr>
      <p:grpSpPr bwMode="auto">
        <a:xfrm>
          <a:off x="0" y="0"/>
          <a:ext cx="0" cy="0"/>
          <a:chOff x="0" y="0"/>
          <a:chExt cx="0" cy="0"/>
        </a:xfrm>
      </p:grpSpPr>
      <p:sp>
        <p:nvSpPr>
          <p:cNvPr id="40" name="Google Shape;40;p72"/>
          <p:cNvSpPr txBox="1">
            <a:spLocks noGrp="1"/>
          </p:cNvSpPr>
          <p:nvPr>
            <p:ph type="body" idx="1"/>
          </p:nvPr>
        </p:nvSpPr>
        <p:spPr bwMode="auto">
          <a:xfrm>
            <a:off x="257705" y="8586994"/>
            <a:ext cx="4959600" cy="1228200"/>
          </a:xfrm>
          <a:prstGeom prst="rect">
            <a:avLst/>
          </a:prstGeom>
          <a:noFill/>
          <a:ln>
            <a:noFill/>
          </a:ln>
        </p:spPr>
        <p:txBody>
          <a:bodyPr spcFirstLastPara="1" wrap="square" lIns="91425" tIns="91425" rIns="91425" bIns="91425" anchor="ctr" anchorCtr="0">
            <a:noAutofit/>
          </a:bodyPr>
          <a:lstStyle>
            <a:lvl1pPr marL="457200" marR="0" lvl="0" indent="-22860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stStyle>
          <a:p>
            <a:pPr>
              <a:defRPr/>
            </a:pPr>
            <a:endParaRPr/>
          </a:p>
        </p:txBody>
      </p:sp>
      <p:sp>
        <p:nvSpPr>
          <p:cNvPr id="41" name="Google Shape;41;p72"/>
          <p:cNvSpPr txBox="1">
            <a:spLocks noGrp="1"/>
          </p:cNvSpPr>
          <p:nvPr>
            <p:ph type="sldNum" idx="12"/>
          </p:nvPr>
        </p:nvSpPr>
        <p:spPr bwMode="auto">
          <a:xfrm>
            <a:off x="7004788" y="9465147"/>
            <a:ext cx="453600" cy="798900"/>
          </a:xfrm>
          <a:prstGeom prst="rect">
            <a:avLst/>
          </a:prstGeom>
          <a:noFill/>
          <a:ln>
            <a:noFill/>
          </a:ln>
        </p:spPr>
        <p:txBody>
          <a:bodyPr spcFirstLastPara="1" wrap="square" lIns="91425" tIns="91425" rIns="91425" bIns="91425"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defRPr>
            </a:lvl9pPr>
          </a:lstStyle>
          <a:p>
            <a:pPr marL="0" lvl="0" indent="0" algn="l">
              <a:spcBef>
                <a:spcPts val="0"/>
              </a:spcBef>
              <a:spcAft>
                <a:spcPts val="0"/>
              </a:spcAft>
              <a:buNone/>
              <a:defRPr/>
            </a:pPr>
            <a:fld id="{00000000-1234-1234-1234-123412341234}" type="slidenum">
              <a:rPr lang="fr"/>
              <a:t>‹N°›</a:t>
            </a:fld>
            <a:endParaRPr/>
          </a:p>
        </p:txBody>
      </p:sp>
    </p:spTree>
  </p:cSld>
  <p:clrMapOvr>
    <a:masterClrMapping/>
  </p:clrMapOvr>
  <p:extLst>
    <p:ext uri="{DCECCB84-F9BA-43D5-87BE-67443E8EF086}">
      <p15:sldGuideLst xmlns:p15="http://schemas.microsoft.com/office/powerpoint/2012/main">
        <p15:guide id="1" orient="horz" pos="3288" userDrawn="1">
          <p15:clr>
            <a:srgbClr val="FBAE40"/>
          </p15:clr>
        </p15:guide>
        <p15:guide id="2" pos="238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
        <p:cNvGrpSpPr/>
        <p:nvPr/>
      </p:nvGrpSpPr>
      <p:grpSpPr bwMode="auto">
        <a:xfrm>
          <a:off x="0" y="0"/>
          <a:ext cx="0" cy="0"/>
          <a:chOff x="0" y="0"/>
          <a:chExt cx="0" cy="0"/>
        </a:xfrm>
      </p:grpSpPr>
      <p:sp>
        <p:nvSpPr>
          <p:cNvPr id="6" name="Google Shape;6;p63"/>
          <p:cNvSpPr txBox="1"/>
          <p:nvPr/>
        </p:nvSpPr>
        <p:spPr bwMode="auto">
          <a:xfrm>
            <a:off x="347300" y="10017675"/>
            <a:ext cx="6774600" cy="147300"/>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800"/>
              <a:buFont typeface="Arial"/>
              <a:buNone/>
              <a:defRPr/>
            </a:pPr>
            <a:r>
              <a:rPr lang="fr" sz="800" b="0" i="0" u="none" strike="noStrike" cap="none" dirty="0">
                <a:solidFill>
                  <a:srgbClr val="000000"/>
                </a:solidFill>
                <a:latin typeface="Helvetica Neue"/>
                <a:ea typeface="Helvetica Neue"/>
                <a:cs typeface="Helvetica Neue"/>
              </a:rPr>
              <a:t>Livret à destination des Ambassadeurs SIS / AASC - Déploiement</a:t>
            </a:r>
            <a:r>
              <a:rPr lang="fr" sz="800" b="0" i="0" u="none" strike="noStrike" cap="none" dirty="0">
                <a:solidFill>
                  <a:schemeClr val="dk1"/>
                </a:solidFill>
                <a:latin typeface="Helvetica Neue"/>
                <a:ea typeface="Helvetica Neue"/>
                <a:cs typeface="Helvetica Neue"/>
              </a:rPr>
              <a:t> MC-ASSIST – Expérimentation nationale 2024 / 2025</a:t>
            </a:r>
            <a:endParaRPr sz="800" b="0" i="0" u="none" strike="noStrike" cap="none" dirty="0">
              <a:solidFill>
                <a:srgbClr val="000000"/>
              </a:solidFill>
              <a:latin typeface="Helvetica Neue"/>
              <a:ea typeface="Helvetica Neue"/>
              <a:cs typeface="Helvetica Neue"/>
            </a:endParaRPr>
          </a:p>
        </p:txBody>
      </p:sp>
      <p:sp>
        <p:nvSpPr>
          <p:cNvPr id="7" name="Google Shape;7;p63"/>
          <p:cNvSpPr txBox="1"/>
          <p:nvPr/>
        </p:nvSpPr>
        <p:spPr bwMode="auto">
          <a:xfrm>
            <a:off x="6925625" y="10017675"/>
            <a:ext cx="433800" cy="147300"/>
          </a:xfrm>
          <a:prstGeom prst="rect">
            <a:avLst/>
          </a:prstGeom>
          <a:noFill/>
          <a:ln>
            <a:noFill/>
          </a:ln>
        </p:spPr>
        <p:txBody>
          <a:bodyPr spcFirstLastPara="1" wrap="square" lIns="91425" tIns="91425" rIns="91425" bIns="91425" anchor="ctr" anchorCtr="0">
            <a:noAutofit/>
          </a:bodyPr>
          <a:lstStyle/>
          <a:p>
            <a:pPr marL="0" marR="0" lvl="0" indent="0" algn="r">
              <a:lnSpc>
                <a:spcPct val="100000"/>
              </a:lnSpc>
              <a:spcBef>
                <a:spcPts val="0"/>
              </a:spcBef>
              <a:spcAft>
                <a:spcPts val="0"/>
              </a:spcAft>
              <a:buClr>
                <a:srgbClr val="000000"/>
              </a:buClr>
              <a:buSzPts val="800"/>
              <a:buFont typeface="Arial"/>
              <a:buNone/>
              <a:defRPr/>
            </a:pPr>
            <a:fld id="{00000000-1234-1234-1234-123412341234}" type="slidenum">
              <a:rPr lang="fr" sz="800" b="0" i="0" u="none" strike="noStrike" cap="none">
                <a:solidFill>
                  <a:srgbClr val="000000"/>
                </a:solidFill>
                <a:latin typeface="Helvetica Neue"/>
                <a:ea typeface="Helvetica Neue"/>
                <a:cs typeface="Helvetica Neue"/>
              </a:rPr>
              <a:t>‹N°›</a:t>
            </a:fld>
            <a:endParaRPr sz="800" b="0" i="0" u="none" strike="noStrike" cap="none">
              <a:solidFill>
                <a:srgbClr val="000000"/>
              </a:solidFill>
              <a:latin typeface="Helvetica Neue"/>
              <a:ea typeface="Helvetica Neue"/>
              <a:cs typeface="Helvetica Neue"/>
            </a:endParaRPr>
          </a:p>
        </p:txBody>
      </p:sp>
      <p:cxnSp>
        <p:nvCxnSpPr>
          <p:cNvPr id="8" name="Google Shape;8;p63"/>
          <p:cNvCxnSpPr>
            <a:cxnSpLocks/>
            <a:stCxn id="7" idx="2"/>
          </p:cNvCxnSpPr>
          <p:nvPr/>
        </p:nvCxnSpPr>
        <p:spPr bwMode="auto">
          <a:xfrm rot="10800000">
            <a:off x="7142525" y="10017675"/>
            <a:ext cx="0" cy="147300"/>
          </a:xfrm>
          <a:prstGeom prst="straightConnector1">
            <a:avLst/>
          </a:prstGeom>
          <a:noFill/>
          <a:ln w="9525" cap="flat" cmpd="sng">
            <a:solidFill>
              <a:srgbClr val="000000"/>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titleStyle>
    <p:body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bodyStyle>
    <p:other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otherStyle>
  </p:txStyles>
  <p:extLst>
    <p:ext uri="{27BBF7A9-308A-43DC-89C8-2F10F3537804}">
      <p15:sldGuideLst xmlns:p15="http://schemas.microsoft.com/office/powerpoint/2012/main">
        <p15:guide id="1" orient="horz" pos="3288" userDrawn="1">
          <p15:clr>
            <a:srgbClr val="F26B43"/>
          </p15:clr>
        </p15:guide>
        <p15:guide id="2" pos="238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9.jp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8.jpg"/><Relationship Id="rId5" Type="http://schemas.openxmlformats.org/officeDocument/2006/relationships/image" Target="../media/image32.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7.png"/><Relationship Id="rId3" Type="http://schemas.openxmlformats.org/officeDocument/2006/relationships/image" Target="../media/image40.png"/><Relationship Id="rId7" Type="http://schemas.openxmlformats.org/officeDocument/2006/relationships/image" Target="../media/image42.png"/><Relationship Id="rId12" Type="http://schemas.openxmlformats.org/officeDocument/2006/relationships/image" Target="../media/image46.png"/><Relationship Id="rId2" Type="http://schemas.openxmlformats.org/officeDocument/2006/relationships/image" Target="../media/image39.jpg"/><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45.jpg"/><Relationship Id="rId5" Type="http://schemas.openxmlformats.org/officeDocument/2006/relationships/image" Target="../media/image23.png"/><Relationship Id="rId10" Type="http://schemas.openxmlformats.org/officeDocument/2006/relationships/image" Target="../media/image29.png"/><Relationship Id="rId4" Type="http://schemas.openxmlformats.org/officeDocument/2006/relationships/image" Target="../media/image24.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0.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mailto:support.mc-assist@sdis14.fr" TargetMode="External"/><Relationship Id="rId2" Type="http://schemas.openxmlformats.org/officeDocument/2006/relationships/hyperlink" Target="mailto:dgscgc-bomsis@interieur.gouv.fr" TargetMode="Externa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9.jp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jpg"/><Relationship Id="rId7" Type="http://schemas.openxmlformats.org/officeDocument/2006/relationships/image" Target="../media/image1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23.png"/><Relationship Id="rId4" Type="http://schemas.openxmlformats.org/officeDocument/2006/relationships/image" Target="../media/image4.jpg"/><Relationship Id="rId9" Type="http://schemas.openxmlformats.org/officeDocument/2006/relationships/image" Target="../media/image62.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5.png"/><Relationship Id="rId5" Type="http://schemas.openxmlformats.org/officeDocument/2006/relationships/image" Target="../media/image21.png"/><Relationship Id="rId10" Type="http://schemas.openxmlformats.org/officeDocument/2006/relationships/image" Target="../media/image25.png"/><Relationship Id="rId4" Type="http://schemas.openxmlformats.org/officeDocument/2006/relationships/image" Target="../media/image20.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png"/><Relationship Id="rId7"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6.png"/><Relationship Id="rId4" Type="http://schemas.openxmlformats.org/officeDocument/2006/relationships/image" Target="../media/image31.png"/><Relationship Id="rId9"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2" name="Google Shape;52;p1"/>
          <p:cNvSpPr/>
          <p:nvPr/>
        </p:nvSpPr>
        <p:spPr bwMode="auto">
          <a:xfrm>
            <a:off x="360000" y="1113550"/>
            <a:ext cx="7200000" cy="4855800"/>
          </a:xfrm>
          <a:prstGeom prst="rect">
            <a:avLst/>
          </a:prstGeom>
          <a:solidFill>
            <a:srgbClr val="F6D6C5"/>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dirty="0">
              <a:solidFill>
                <a:srgbClr val="F28F6A"/>
              </a:solidFill>
              <a:latin typeface="Arial"/>
              <a:ea typeface="Arial"/>
              <a:cs typeface="Arial"/>
            </a:endParaRPr>
          </a:p>
        </p:txBody>
      </p:sp>
      <p:sp>
        <p:nvSpPr>
          <p:cNvPr id="53" name="Google Shape;53;p1"/>
          <p:cNvSpPr txBox="1"/>
          <p:nvPr/>
        </p:nvSpPr>
        <p:spPr bwMode="auto">
          <a:xfrm>
            <a:off x="599579" y="1402200"/>
            <a:ext cx="6862500" cy="4573889"/>
          </a:xfrm>
          <a:prstGeom prst="rect">
            <a:avLst/>
          </a:prstGeom>
          <a:noFill/>
          <a:ln>
            <a:noFill/>
          </a:ln>
        </p:spPr>
        <p:txBody>
          <a:bodyPr spcFirstLastPara="1" wrap="square" lIns="0" tIns="211975" rIns="0" bIns="0" anchor="ctr" anchorCtr="0">
            <a:noAutofit/>
          </a:bodyPr>
          <a:lstStyle/>
          <a:p>
            <a:pPr marL="0" marR="0" lvl="0" indent="0" algn="l">
              <a:lnSpc>
                <a:spcPct val="114999"/>
              </a:lnSpc>
              <a:spcBef>
                <a:spcPts val="0"/>
              </a:spcBef>
              <a:spcAft>
                <a:spcPts val="3099"/>
              </a:spcAft>
              <a:buClr>
                <a:srgbClr val="000000"/>
              </a:buClr>
              <a:buSzPts val="3600"/>
              <a:buFont typeface="Arial"/>
              <a:buNone/>
              <a:defRPr/>
            </a:pPr>
            <a:r>
              <a:rPr lang="fr" sz="3400" b="1" i="0" u="none" strike="noStrike" cap="none" dirty="0">
                <a:solidFill>
                  <a:srgbClr val="ED1A22"/>
                </a:solidFill>
                <a:latin typeface="Arial"/>
                <a:ea typeface="Arial"/>
                <a:cs typeface="Arial"/>
              </a:rPr>
              <a:t>« MC ASSIST », </a:t>
            </a:r>
            <a:br>
              <a:rPr lang="fr" sz="3400" b="1" i="0" u="none" strike="noStrike" cap="none" dirty="0">
                <a:solidFill>
                  <a:srgbClr val="ED1A22"/>
                </a:solidFill>
                <a:latin typeface="Arial"/>
                <a:ea typeface="Arial"/>
                <a:cs typeface="Arial"/>
              </a:rPr>
            </a:br>
            <a:r>
              <a:rPr lang="fr" sz="3400" b="1" i="0" u="none" strike="noStrike" cap="none" dirty="0">
                <a:solidFill>
                  <a:srgbClr val="ED1A22"/>
                </a:solidFill>
                <a:latin typeface="Arial"/>
                <a:ea typeface="Arial"/>
                <a:cs typeface="Arial"/>
              </a:rPr>
              <a:t>UN PROJET </a:t>
            </a:r>
            <a:br>
              <a:rPr lang="fr" sz="3400" b="1" i="0" u="none" strike="noStrike" cap="none" dirty="0">
                <a:solidFill>
                  <a:srgbClr val="ED1A22"/>
                </a:solidFill>
                <a:latin typeface="Arial"/>
                <a:ea typeface="Arial"/>
                <a:cs typeface="Arial"/>
              </a:rPr>
            </a:br>
            <a:r>
              <a:rPr lang="fr" sz="3400" b="1" i="0" u="none" strike="noStrike" cap="none" dirty="0">
                <a:solidFill>
                  <a:srgbClr val="ED1A22"/>
                </a:solidFill>
                <a:latin typeface="Arial"/>
                <a:ea typeface="Arial"/>
                <a:cs typeface="Arial"/>
              </a:rPr>
              <a:t>POUR OUTILLER </a:t>
            </a:r>
            <a:br>
              <a:rPr lang="fr" sz="3400" b="1" i="0" u="none" strike="noStrike" cap="none" dirty="0">
                <a:solidFill>
                  <a:srgbClr val="ED1A22"/>
                </a:solidFill>
                <a:latin typeface="Arial"/>
                <a:ea typeface="Arial"/>
                <a:cs typeface="Arial"/>
              </a:rPr>
            </a:br>
            <a:r>
              <a:rPr lang="fr" sz="3400" b="1" i="0" u="none" strike="noStrike" cap="none" dirty="0">
                <a:solidFill>
                  <a:srgbClr val="ED1A22"/>
                </a:solidFill>
                <a:latin typeface="Arial"/>
                <a:ea typeface="Arial"/>
                <a:cs typeface="Arial"/>
              </a:rPr>
              <a:t>LA RELATION ENTRE SAPEURS-POMPIERS / SECOURISTES</a:t>
            </a:r>
            <a:br>
              <a:rPr lang="fr" sz="3400" b="1" i="0" u="none" strike="noStrike" cap="none" dirty="0">
                <a:solidFill>
                  <a:srgbClr val="ED1A22"/>
                </a:solidFill>
                <a:latin typeface="Arial"/>
                <a:ea typeface="Arial"/>
                <a:cs typeface="Arial"/>
              </a:rPr>
            </a:br>
            <a:r>
              <a:rPr lang="fr" sz="3400" b="1" i="0" u="none" strike="noStrike" cap="none" dirty="0">
                <a:solidFill>
                  <a:srgbClr val="ED1A22"/>
                </a:solidFill>
                <a:latin typeface="Arial"/>
                <a:ea typeface="Arial"/>
                <a:cs typeface="Arial"/>
              </a:rPr>
              <a:t>ET VICTIMES SOURDES </a:t>
            </a:r>
            <a:br>
              <a:rPr lang="fr" sz="3400" b="1" i="0" u="none" strike="noStrike" cap="none" dirty="0">
                <a:solidFill>
                  <a:srgbClr val="ED1A22"/>
                </a:solidFill>
                <a:latin typeface="Arial"/>
                <a:ea typeface="Arial"/>
                <a:cs typeface="Arial"/>
              </a:rPr>
            </a:br>
            <a:r>
              <a:rPr lang="fr" sz="3400" b="1" i="0" u="none" strike="noStrike" cap="none" dirty="0">
                <a:solidFill>
                  <a:srgbClr val="ED1A22"/>
                </a:solidFill>
                <a:latin typeface="Arial"/>
                <a:ea typeface="Arial"/>
                <a:cs typeface="Arial"/>
              </a:rPr>
              <a:t>OU MALENTENDANTES</a:t>
            </a:r>
            <a:endParaRPr sz="3400" b="1" i="0" u="none" strike="noStrike" cap="none" dirty="0">
              <a:solidFill>
                <a:srgbClr val="ED1A22"/>
              </a:solidFill>
              <a:latin typeface="Arial"/>
              <a:ea typeface="Arial"/>
              <a:cs typeface="Arial"/>
            </a:endParaRPr>
          </a:p>
        </p:txBody>
      </p:sp>
      <p:sp>
        <p:nvSpPr>
          <p:cNvPr id="54" name="Google Shape;54;p1"/>
          <p:cNvSpPr/>
          <p:nvPr/>
        </p:nvSpPr>
        <p:spPr bwMode="auto">
          <a:xfrm>
            <a:off x="360000" y="5969475"/>
            <a:ext cx="7200000" cy="3915900"/>
          </a:xfrm>
          <a:prstGeom prst="rect">
            <a:avLst/>
          </a:prstGeom>
          <a:solidFill>
            <a:srgbClr val="ED1A22"/>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ED1A22"/>
              </a:solidFill>
              <a:latin typeface="Arial"/>
              <a:ea typeface="Arial"/>
              <a:cs typeface="Arial"/>
            </a:endParaRPr>
          </a:p>
        </p:txBody>
      </p:sp>
      <p:sp>
        <p:nvSpPr>
          <p:cNvPr id="55" name="Google Shape;55;p1"/>
          <p:cNvSpPr/>
          <p:nvPr/>
        </p:nvSpPr>
        <p:spPr bwMode="auto">
          <a:xfrm>
            <a:off x="346750" y="8994747"/>
            <a:ext cx="1853700" cy="4470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a:t>Mars</a:t>
            </a:r>
            <a:r>
              <a:rPr lang="fr" sz="1400" b="0" i="0" u="none" strike="noStrike" cap="none">
                <a:solidFill>
                  <a:srgbClr val="000000"/>
                </a:solidFill>
                <a:latin typeface="Arial"/>
                <a:ea typeface="Arial"/>
                <a:cs typeface="Arial"/>
              </a:rPr>
              <a:t> 2024</a:t>
            </a:r>
            <a:endParaRPr sz="1400" b="0" i="0" u="none" strike="noStrike" cap="none">
              <a:solidFill>
                <a:srgbClr val="000000"/>
              </a:solidFill>
              <a:latin typeface="Arial"/>
              <a:ea typeface="Arial"/>
              <a:cs typeface="Arial"/>
            </a:endParaRPr>
          </a:p>
        </p:txBody>
      </p:sp>
      <p:pic>
        <p:nvPicPr>
          <p:cNvPr id="58" name="Google Shape;58;p1"/>
          <p:cNvPicPr/>
          <p:nvPr/>
        </p:nvPicPr>
        <p:blipFill>
          <a:blip r:embed="rId2">
            <a:alphaModFix/>
          </a:blip>
          <a:stretch/>
        </p:blipFill>
        <p:spPr bwMode="auto">
          <a:xfrm>
            <a:off x="370583" y="263974"/>
            <a:ext cx="402250" cy="697050"/>
          </a:xfrm>
          <a:prstGeom prst="rect">
            <a:avLst/>
          </a:prstGeom>
          <a:noFill/>
          <a:ln>
            <a:noFill/>
          </a:ln>
        </p:spPr>
      </p:pic>
      <p:pic>
        <p:nvPicPr>
          <p:cNvPr id="2" name="Google Shape;60;p1"/>
          <p:cNvPicPr>
            <a:picLocks noChangeAspect="1"/>
          </p:cNvPicPr>
          <p:nvPr/>
        </p:nvPicPr>
        <p:blipFill>
          <a:blip r:embed="rId3">
            <a:alphaModFix/>
          </a:blip>
          <a:stretch/>
        </p:blipFill>
        <p:spPr bwMode="auto">
          <a:xfrm>
            <a:off x="6677504" y="218669"/>
            <a:ext cx="583329" cy="720000"/>
          </a:xfrm>
          <a:prstGeom prst="rect">
            <a:avLst/>
          </a:prstGeom>
          <a:noFill/>
          <a:ln>
            <a:noFill/>
          </a:ln>
        </p:spPr>
      </p:pic>
      <p:sp>
        <p:nvSpPr>
          <p:cNvPr id="3" name="Google Shape;226;p25"/>
          <p:cNvSpPr/>
          <p:nvPr/>
        </p:nvSpPr>
        <p:spPr bwMode="auto">
          <a:xfrm>
            <a:off x="5594732" y="8042155"/>
            <a:ext cx="1484100" cy="1484400"/>
          </a:xfrm>
          <a:prstGeom prst="ellipse">
            <a:avLst/>
          </a:prstGeom>
          <a:solidFill>
            <a:srgbClr val="F6D6C5">
              <a:alpha val="40250"/>
            </a:srgbClr>
          </a:solidFill>
          <a:ln>
            <a:noFill/>
          </a:ln>
        </p:spPr>
        <p:txBody>
          <a:bodyPr spcFirstLastPara="1" wrap="square" lIns="91425" tIns="91425" rIns="91425" bIns="91425" anchor="ctr" anchorCtr="0">
            <a:noAutofit/>
          </a:bodyPr>
          <a:lstStyle/>
          <a:p>
            <a:pPr>
              <a:defRPr/>
            </a:pPr>
            <a:endParaRPr/>
          </a:p>
        </p:txBody>
      </p:sp>
      <p:pic>
        <p:nvPicPr>
          <p:cNvPr id="4" name="Google Shape;227;p25"/>
          <p:cNvPicPr/>
          <p:nvPr/>
        </p:nvPicPr>
        <p:blipFill>
          <a:blip r:embed="rId4">
            <a:alphaModFix/>
          </a:blip>
          <a:stretch/>
        </p:blipFill>
        <p:spPr bwMode="auto">
          <a:xfrm rot="21092464">
            <a:off x="5847840" y="8113986"/>
            <a:ext cx="984251" cy="1342167"/>
          </a:xfrm>
          <a:prstGeom prst="rect">
            <a:avLst/>
          </a:prstGeom>
          <a:noFill/>
          <a:ln>
            <a:noFill/>
          </a:ln>
        </p:spPr>
      </p:pic>
      <p:sp>
        <p:nvSpPr>
          <p:cNvPr id="5" name="Google Shape;226;p25"/>
          <p:cNvSpPr/>
          <p:nvPr/>
        </p:nvSpPr>
        <p:spPr bwMode="auto">
          <a:xfrm>
            <a:off x="3248149" y="8036845"/>
            <a:ext cx="1484100" cy="1484400"/>
          </a:xfrm>
          <a:prstGeom prst="ellipse">
            <a:avLst/>
          </a:prstGeom>
          <a:solidFill>
            <a:srgbClr val="F6D6C5">
              <a:alpha val="40250"/>
            </a:srgbClr>
          </a:solidFill>
          <a:ln>
            <a:noFill/>
          </a:ln>
        </p:spPr>
        <p:txBody>
          <a:bodyPr spcFirstLastPara="1" wrap="square" lIns="91425" tIns="91425" rIns="91425" bIns="91425" anchor="ctr" anchorCtr="0">
            <a:noAutofit/>
          </a:bodyPr>
          <a:lstStyle/>
          <a:p>
            <a:pPr>
              <a:defRPr/>
            </a:pPr>
            <a:endParaRPr/>
          </a:p>
        </p:txBody>
      </p:sp>
      <p:pic>
        <p:nvPicPr>
          <p:cNvPr id="7" name="Image 11" descr="Une image contenant logo, Police, symbole, Graphique&#10;&#10;Description générée automatiquement"/>
          <p:cNvPicPr>
            <a:picLocks noChangeAspect="1"/>
          </p:cNvPicPr>
          <p:nvPr/>
        </p:nvPicPr>
        <p:blipFill>
          <a:blip r:embed="rId5"/>
          <a:srcRect t="22876" b="22656"/>
          <a:stretch/>
        </p:blipFill>
        <p:spPr bwMode="auto">
          <a:xfrm>
            <a:off x="969600" y="252499"/>
            <a:ext cx="2295005" cy="720000"/>
          </a:xfrm>
          <a:prstGeom prst="rect">
            <a:avLst/>
          </a:prstGeom>
        </p:spPr>
      </p:pic>
      <p:pic>
        <p:nvPicPr>
          <p:cNvPr id="9" name="Image 8" descr="Une image contenant Graphique, dessin, illustration, clipart&#10;&#10;Description générée automatiquement"/>
          <p:cNvPicPr>
            <a:picLocks noChangeAspect="1"/>
          </p:cNvPicPr>
          <p:nvPr/>
        </p:nvPicPr>
        <p:blipFill>
          <a:blip r:embed="rId6"/>
          <a:stretch/>
        </p:blipFill>
        <p:spPr bwMode="auto">
          <a:xfrm>
            <a:off x="2690401" y="7808886"/>
            <a:ext cx="2423165" cy="1801372"/>
          </a:xfrm>
          <a:prstGeom prst="rect">
            <a:avLst/>
          </a:prstGeom>
        </p:spPr>
      </p:pic>
      <p:sp>
        <p:nvSpPr>
          <p:cNvPr id="6" name="Google Shape;56;p1"/>
          <p:cNvSpPr txBox="1"/>
          <p:nvPr/>
        </p:nvSpPr>
        <p:spPr bwMode="auto">
          <a:xfrm>
            <a:off x="571708" y="5942745"/>
            <a:ext cx="6862800" cy="1765336"/>
          </a:xfrm>
          <a:prstGeom prst="rect">
            <a:avLst/>
          </a:prstGeom>
          <a:noFill/>
          <a:ln>
            <a:noFill/>
          </a:ln>
        </p:spPr>
        <p:txBody>
          <a:bodyPr spcFirstLastPara="1" wrap="square" lIns="0" tIns="211975" rIns="0" bIns="0" anchor="t" anchorCtr="0">
            <a:noAutofit/>
          </a:bodyPr>
          <a:lstStyle/>
          <a:p>
            <a:pPr>
              <a:spcAft>
                <a:spcPts val="1200"/>
              </a:spcAft>
              <a:buSzPts val="2800"/>
              <a:defRPr/>
            </a:pPr>
            <a:r>
              <a:rPr lang="fr" sz="2800" b="1" i="0" u="none" strike="noStrike" cap="none">
                <a:solidFill>
                  <a:srgbClr val="F6D6C5"/>
                </a:solidFill>
                <a:latin typeface="Arial"/>
                <a:ea typeface="Arial"/>
                <a:cs typeface="Arial"/>
              </a:rPr>
              <a:t>Livret à destination des ambassadeurs SIS / AASC - Déploiement MC-ASSIST</a:t>
            </a:r>
            <a:endParaRPr/>
          </a:p>
          <a:p>
            <a:pPr marL="0" marR="0" lvl="0" indent="0" algn="l">
              <a:lnSpc>
                <a:spcPct val="100000"/>
              </a:lnSpc>
              <a:spcBef>
                <a:spcPts val="0"/>
              </a:spcBef>
              <a:spcAft>
                <a:spcPts val="1200"/>
              </a:spcAft>
              <a:buClr>
                <a:srgbClr val="000000"/>
              </a:buClr>
              <a:buSzPts val="2800"/>
              <a:buFont typeface="Arial"/>
              <a:buNone/>
              <a:defRPr/>
            </a:pPr>
            <a:r>
              <a:rPr lang="fr" sz="2800" b="0" i="0" u="none" strike="noStrike" cap="none">
                <a:solidFill>
                  <a:srgbClr val="F6D6C5"/>
                </a:solidFill>
                <a:latin typeface="Arial"/>
                <a:ea typeface="Arial"/>
                <a:cs typeface="Arial"/>
              </a:rPr>
              <a:t>Expérimentation nationale 2024 / 2025</a:t>
            </a:r>
            <a:endParaRPr sz="2800" b="0" i="0" u="none" strike="noStrike" cap="none">
              <a:solidFill>
                <a:srgbClr val="F6D6C5"/>
              </a:solidFill>
              <a:latin typeface="Arial"/>
              <a:ea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67" name="Google Shape;267;p10"/>
          <p:cNvSpPr/>
          <p:nvPr/>
        </p:nvSpPr>
        <p:spPr bwMode="auto">
          <a:xfrm>
            <a:off x="347300" y="1634175"/>
            <a:ext cx="1511935" cy="3130090"/>
          </a:xfrm>
          <a:custGeom>
            <a:avLst/>
            <a:gdLst/>
            <a:ahLst/>
            <a:cxnLst/>
            <a:rect l="l" t="t" r="r" b="b"/>
            <a:pathLst>
              <a:path w="1511935" h="7903209" extrusionOk="0">
                <a:moveTo>
                  <a:pt x="1511604" y="0"/>
                </a:moveTo>
                <a:lnTo>
                  <a:pt x="0" y="0"/>
                </a:lnTo>
                <a:lnTo>
                  <a:pt x="0" y="7902600"/>
                </a:lnTo>
                <a:lnTo>
                  <a:pt x="1511604" y="7902600"/>
                </a:lnTo>
                <a:lnTo>
                  <a:pt x="1511604" y="0"/>
                </a:lnTo>
                <a:close/>
              </a:path>
            </a:pathLst>
          </a:custGeom>
          <a:solidFill>
            <a:srgbClr val="F4F5F8"/>
          </a:solidFill>
          <a:ln>
            <a:noFill/>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cxnSp>
        <p:nvCxnSpPr>
          <p:cNvPr id="268" name="Google Shape;268;p10"/>
          <p:cNvCxnSpPr>
            <a:cxnSpLocks/>
          </p:cNvCxnSpPr>
          <p:nvPr/>
        </p:nvCxnSpPr>
        <p:spPr bwMode="auto">
          <a:xfrm>
            <a:off x="345100" y="2116200"/>
            <a:ext cx="6885900" cy="0"/>
          </a:xfrm>
          <a:prstGeom prst="straightConnector1">
            <a:avLst/>
          </a:prstGeom>
          <a:noFill/>
          <a:ln w="9525" cap="flat" cmpd="sng">
            <a:solidFill>
              <a:srgbClr val="810F3F"/>
            </a:solidFill>
            <a:prstDash val="solid"/>
            <a:round/>
            <a:headEnd type="none" w="sm" len="sm"/>
            <a:tailEnd type="triangle" w="med" len="med"/>
          </a:ln>
        </p:spPr>
      </p:cxnSp>
      <p:sp>
        <p:nvSpPr>
          <p:cNvPr id="269" name="Google Shape;269;p10"/>
          <p:cNvSpPr/>
          <p:nvPr/>
        </p:nvSpPr>
        <p:spPr bwMode="auto">
          <a:xfrm>
            <a:off x="809863" y="1985850"/>
            <a:ext cx="586800" cy="260699"/>
          </a:xfrm>
          <a:prstGeom prst="rect">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2022</a:t>
            </a:r>
            <a:endParaRPr sz="1000" b="0" i="0" u="none" strike="noStrike" cap="none">
              <a:solidFill>
                <a:schemeClr val="lt1"/>
              </a:solidFill>
              <a:latin typeface="Arial"/>
              <a:ea typeface="Arial"/>
              <a:cs typeface="Arial"/>
            </a:endParaRPr>
          </a:p>
        </p:txBody>
      </p:sp>
      <p:sp>
        <p:nvSpPr>
          <p:cNvPr id="270" name="Google Shape;270;p10"/>
          <p:cNvSpPr/>
          <p:nvPr/>
        </p:nvSpPr>
        <p:spPr bwMode="auto">
          <a:xfrm>
            <a:off x="2443826" y="1985850"/>
            <a:ext cx="15120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NOV 2022 À MAI 2023</a:t>
            </a:r>
            <a:endParaRPr sz="1000" b="0" i="0" u="none" strike="noStrike" cap="none">
              <a:solidFill>
                <a:schemeClr val="lt1"/>
              </a:solidFill>
              <a:latin typeface="Arial"/>
              <a:ea typeface="Arial"/>
              <a:cs typeface="Arial"/>
            </a:endParaRPr>
          </a:p>
        </p:txBody>
      </p:sp>
      <p:sp>
        <p:nvSpPr>
          <p:cNvPr id="271" name="Google Shape;271;p10"/>
          <p:cNvSpPr/>
          <p:nvPr/>
        </p:nvSpPr>
        <p:spPr bwMode="auto">
          <a:xfrm>
            <a:off x="2453976" y="2485350"/>
            <a:ext cx="1512000" cy="1311900"/>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projet est lauréat du Fonds MNT, un fonds d’accompagnement au portage de projet d’innovation par les agents publics de terrain (réalisé par une équipe de designers).</a:t>
            </a:r>
            <a:endParaRPr sz="900" b="0" i="0" u="none" strike="noStrike" cap="none">
              <a:solidFill>
                <a:srgbClr val="810F3F"/>
              </a:solidFill>
              <a:latin typeface="Arial"/>
              <a:ea typeface="Arial"/>
              <a:cs typeface="Arial"/>
            </a:endParaRPr>
          </a:p>
        </p:txBody>
      </p:sp>
      <p:sp>
        <p:nvSpPr>
          <p:cNvPr id="272" name="Google Shape;272;p10"/>
          <p:cNvSpPr/>
          <p:nvPr/>
        </p:nvSpPr>
        <p:spPr bwMode="auto">
          <a:xfrm>
            <a:off x="347275" y="3416759"/>
            <a:ext cx="1512000" cy="1311897"/>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Recrutement officiel de Farid Darkaoui en tant que Sapeur-Pompier Volontaire Expert LSF (seulement le 2ème de France), affecté par la suite au centre de secours de Bayeux</a:t>
            </a:r>
            <a:endParaRPr sz="900" b="0" i="0" u="none" strike="noStrike" cap="none">
              <a:solidFill>
                <a:srgbClr val="810F3F"/>
              </a:solidFill>
              <a:latin typeface="Arial"/>
              <a:ea typeface="Arial"/>
              <a:cs typeface="Arial"/>
            </a:endParaRPr>
          </a:p>
        </p:txBody>
      </p:sp>
      <p:pic>
        <p:nvPicPr>
          <p:cNvPr id="273" name="Google Shape;273;p10"/>
          <p:cNvPicPr/>
          <p:nvPr/>
        </p:nvPicPr>
        <p:blipFill>
          <a:blip r:embed="rId2">
            <a:alphaModFix/>
          </a:blip>
          <a:stretch/>
        </p:blipFill>
        <p:spPr bwMode="auto">
          <a:xfrm>
            <a:off x="2286028" y="2360831"/>
            <a:ext cx="417299" cy="417299"/>
          </a:xfrm>
          <a:prstGeom prst="rect">
            <a:avLst/>
          </a:prstGeom>
          <a:noFill/>
          <a:ln>
            <a:noFill/>
          </a:ln>
        </p:spPr>
      </p:pic>
      <p:sp>
        <p:nvSpPr>
          <p:cNvPr id="274" name="Google Shape;274;p10"/>
          <p:cNvSpPr/>
          <p:nvPr/>
        </p:nvSpPr>
        <p:spPr bwMode="auto">
          <a:xfrm>
            <a:off x="2453976" y="4764266"/>
            <a:ext cx="1512000" cy="449700"/>
          </a:xfrm>
          <a:prstGeom prst="rect">
            <a:avLst/>
          </a:prstGeom>
          <a:noFill/>
          <a:ln w="9525" cap="flat" cmpd="sng">
            <a:solidFill>
              <a:srgbClr val="810F3F"/>
            </a:solidFill>
            <a:prstDash val="dot"/>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Développement de la stratégie de projet.</a:t>
            </a:r>
            <a:endParaRPr sz="900" b="0" i="0" u="none" strike="noStrike" cap="none">
              <a:solidFill>
                <a:srgbClr val="810F3F"/>
              </a:solidFill>
              <a:latin typeface="Arial"/>
              <a:ea typeface="Arial"/>
              <a:cs typeface="Arial"/>
            </a:endParaRPr>
          </a:p>
        </p:txBody>
      </p:sp>
      <p:sp>
        <p:nvSpPr>
          <p:cNvPr id="275" name="Google Shape;275;p10"/>
          <p:cNvSpPr/>
          <p:nvPr/>
        </p:nvSpPr>
        <p:spPr bwMode="auto">
          <a:xfrm>
            <a:off x="2453976" y="5539866"/>
            <a:ext cx="1512000" cy="449700"/>
          </a:xfrm>
          <a:prstGeom prst="rect">
            <a:avLst/>
          </a:prstGeom>
          <a:noFill/>
          <a:ln w="9525" cap="flat" cmpd="sng">
            <a:solidFill>
              <a:srgbClr val="810F3F"/>
            </a:solidFill>
            <a:prstDash val="dot"/>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Conception de la banque de données visuelles.</a:t>
            </a:r>
            <a:endParaRPr sz="900" b="0" i="0" u="none" strike="noStrike" cap="none">
              <a:solidFill>
                <a:srgbClr val="810F3F"/>
              </a:solidFill>
              <a:latin typeface="Arial"/>
              <a:ea typeface="Arial"/>
              <a:cs typeface="Arial"/>
            </a:endParaRPr>
          </a:p>
        </p:txBody>
      </p:sp>
      <p:grpSp>
        <p:nvGrpSpPr>
          <p:cNvPr id="276" name="Google Shape;276;p10"/>
          <p:cNvGrpSpPr/>
          <p:nvPr/>
        </p:nvGrpSpPr>
        <p:grpSpPr bwMode="auto">
          <a:xfrm>
            <a:off x="3168812" y="5222538"/>
            <a:ext cx="81922" cy="232577"/>
            <a:chOff x="6146563" y="6557339"/>
            <a:chExt cx="81913" cy="232577"/>
          </a:xfrm>
        </p:grpSpPr>
        <p:sp>
          <p:nvSpPr>
            <p:cNvPr id="277" name="Google Shape;277;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78" name="Google Shape;278;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79" name="Google Shape;279;p10"/>
          <p:cNvSpPr/>
          <p:nvPr/>
        </p:nvSpPr>
        <p:spPr bwMode="auto">
          <a:xfrm>
            <a:off x="2453976" y="6313119"/>
            <a:ext cx="1512000" cy="708900"/>
          </a:xfrm>
          <a:prstGeom prst="rect">
            <a:avLst/>
          </a:prstGeom>
          <a:noFill/>
          <a:ln w="9525" cap="flat" cmpd="sng">
            <a:solidFill>
              <a:srgbClr val="810F3F"/>
            </a:solidFill>
            <a:prstDash val="dot"/>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Conception et écriture du cahier des charges de l’application V1.2 avec une équipe de designers.</a:t>
            </a:r>
            <a:endParaRPr sz="900" b="0" i="0" u="none" strike="noStrike" cap="none">
              <a:solidFill>
                <a:srgbClr val="810F3F"/>
              </a:solidFill>
              <a:latin typeface="Arial"/>
              <a:ea typeface="Arial"/>
              <a:cs typeface="Arial"/>
            </a:endParaRPr>
          </a:p>
        </p:txBody>
      </p:sp>
      <p:grpSp>
        <p:nvGrpSpPr>
          <p:cNvPr id="280" name="Google Shape;280;p10"/>
          <p:cNvGrpSpPr/>
          <p:nvPr/>
        </p:nvGrpSpPr>
        <p:grpSpPr bwMode="auto">
          <a:xfrm>
            <a:off x="3168812" y="5995783"/>
            <a:ext cx="81922" cy="232577"/>
            <a:chOff x="6146563" y="6557339"/>
            <a:chExt cx="81913" cy="232577"/>
          </a:xfrm>
        </p:grpSpPr>
        <p:sp>
          <p:nvSpPr>
            <p:cNvPr id="281" name="Google Shape;281;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82" name="Google Shape;282;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83" name="Google Shape;283;p10"/>
          <p:cNvSpPr/>
          <p:nvPr/>
        </p:nvSpPr>
        <p:spPr bwMode="auto">
          <a:xfrm>
            <a:off x="2453976" y="7339342"/>
            <a:ext cx="1512000" cy="704469"/>
          </a:xfrm>
          <a:prstGeom prst="rect">
            <a:avLst/>
          </a:prstGeom>
          <a:noFill/>
          <a:ln w="9525" cap="flat" cmpd="sng">
            <a:solidFill>
              <a:srgbClr val="810F3F"/>
            </a:solidFill>
            <a:prstDash val="dot"/>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dirty="0">
                <a:solidFill>
                  <a:srgbClr val="810F3F"/>
                </a:solidFill>
                <a:latin typeface="Arial"/>
                <a:ea typeface="Arial"/>
                <a:cs typeface="Arial"/>
              </a:rPr>
              <a:t>Rencontres avec des interlocuteurs ministériels et échange avec la DGSCGC.</a:t>
            </a:r>
            <a:endParaRPr sz="900" b="0" i="0" u="none" strike="noStrike" cap="none" dirty="0">
              <a:solidFill>
                <a:srgbClr val="810F3F"/>
              </a:solidFill>
              <a:latin typeface="Arial"/>
              <a:ea typeface="Arial"/>
              <a:cs typeface="Arial"/>
            </a:endParaRPr>
          </a:p>
        </p:txBody>
      </p:sp>
      <p:grpSp>
        <p:nvGrpSpPr>
          <p:cNvPr id="284" name="Google Shape;284;p10"/>
          <p:cNvGrpSpPr/>
          <p:nvPr/>
        </p:nvGrpSpPr>
        <p:grpSpPr bwMode="auto">
          <a:xfrm>
            <a:off x="3168812" y="7022008"/>
            <a:ext cx="81922" cy="232577"/>
            <a:chOff x="6146563" y="6557339"/>
            <a:chExt cx="81913" cy="232577"/>
          </a:xfrm>
        </p:grpSpPr>
        <p:sp>
          <p:nvSpPr>
            <p:cNvPr id="285" name="Google Shape;285;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86" name="Google Shape;286;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pic>
        <p:nvPicPr>
          <p:cNvPr id="287" name="Google Shape;287;p10"/>
          <p:cNvPicPr/>
          <p:nvPr/>
        </p:nvPicPr>
        <p:blipFill>
          <a:blip r:embed="rId3">
            <a:alphaModFix/>
          </a:blip>
          <a:stretch/>
        </p:blipFill>
        <p:spPr bwMode="auto">
          <a:xfrm>
            <a:off x="2787355" y="3871211"/>
            <a:ext cx="824900" cy="830524"/>
          </a:xfrm>
          <a:prstGeom prst="rect">
            <a:avLst/>
          </a:prstGeom>
          <a:noFill/>
          <a:ln>
            <a:noFill/>
          </a:ln>
        </p:spPr>
      </p:pic>
      <p:pic>
        <p:nvPicPr>
          <p:cNvPr id="288" name="Google Shape;288;p10"/>
          <p:cNvPicPr/>
          <p:nvPr/>
        </p:nvPicPr>
        <p:blipFill>
          <a:blip r:embed="rId4">
            <a:alphaModFix/>
          </a:blip>
          <a:srcRect l="703" t="11986" r="79296" b="61300"/>
          <a:stretch/>
        </p:blipFill>
        <p:spPr bwMode="auto">
          <a:xfrm>
            <a:off x="652487" y="2490884"/>
            <a:ext cx="901576" cy="882026"/>
          </a:xfrm>
          <a:prstGeom prst="rect">
            <a:avLst/>
          </a:prstGeom>
          <a:noFill/>
          <a:ln>
            <a:noFill/>
          </a:ln>
        </p:spPr>
      </p:pic>
      <p:sp>
        <p:nvSpPr>
          <p:cNvPr id="289" name="Google Shape;289;p10"/>
          <p:cNvSpPr/>
          <p:nvPr/>
        </p:nvSpPr>
        <p:spPr bwMode="auto">
          <a:xfrm>
            <a:off x="4907100" y="1985850"/>
            <a:ext cx="1512000" cy="260699"/>
          </a:xfrm>
          <a:prstGeom prst="rect">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MAI 2023 À DÉC 2023</a:t>
            </a:r>
            <a:endParaRPr sz="1000" b="0" i="0" u="none" strike="noStrike" cap="none">
              <a:solidFill>
                <a:schemeClr val="lt1"/>
              </a:solidFill>
              <a:latin typeface="Arial"/>
              <a:ea typeface="Arial"/>
              <a:cs typeface="Arial"/>
            </a:endParaRPr>
          </a:p>
        </p:txBody>
      </p:sp>
      <p:sp>
        <p:nvSpPr>
          <p:cNvPr id="290" name="Google Shape;290;p10"/>
          <p:cNvSpPr/>
          <p:nvPr/>
        </p:nvSpPr>
        <p:spPr bwMode="auto">
          <a:xfrm>
            <a:off x="4871545" y="3195972"/>
            <a:ext cx="1607242" cy="815341"/>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Lauréat du Prix de l’innovation des sapeurs-pompiers de France au Congrès national (FNSPF) </a:t>
            </a:r>
            <a:br>
              <a:rPr lang="fr" sz="900" b="0" i="0" u="none" strike="noStrike" cap="none">
                <a:solidFill>
                  <a:srgbClr val="810F3F"/>
                </a:solidFill>
                <a:latin typeface="Arial"/>
                <a:ea typeface="Arial"/>
                <a:cs typeface="Arial"/>
              </a:rPr>
            </a:br>
            <a:r>
              <a:rPr lang="fr" sz="900" b="0" i="0" u="none" strike="noStrike" cap="none">
                <a:solidFill>
                  <a:srgbClr val="810F3F"/>
                </a:solidFill>
                <a:latin typeface="Arial"/>
                <a:ea typeface="Arial"/>
                <a:cs typeface="Arial"/>
              </a:rPr>
              <a:t>de </a:t>
            </a:r>
            <a:r>
              <a:rPr lang="fr" sz="900">
                <a:solidFill>
                  <a:srgbClr val="810F3F"/>
                </a:solidFill>
              </a:rPr>
              <a:t>Toulouse</a:t>
            </a:r>
            <a:r>
              <a:rPr lang="fr" sz="900" b="0" i="0" u="none" strike="noStrike" cap="none">
                <a:solidFill>
                  <a:srgbClr val="810F3F"/>
                </a:solidFill>
                <a:latin typeface="Arial"/>
                <a:ea typeface="Arial"/>
                <a:cs typeface="Arial"/>
              </a:rPr>
              <a:t>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810F3F"/>
              </a:solidFill>
              <a:latin typeface="Arial"/>
              <a:ea typeface="Arial"/>
              <a:cs typeface="Arial"/>
            </a:endParaRPr>
          </a:p>
        </p:txBody>
      </p:sp>
      <p:pic>
        <p:nvPicPr>
          <p:cNvPr id="291" name="Google Shape;291;p10"/>
          <p:cNvPicPr/>
          <p:nvPr/>
        </p:nvPicPr>
        <p:blipFill>
          <a:blip r:embed="rId2">
            <a:alphaModFix/>
          </a:blip>
          <a:stretch/>
        </p:blipFill>
        <p:spPr bwMode="auto">
          <a:xfrm>
            <a:off x="4694085" y="3089179"/>
            <a:ext cx="417299" cy="417299"/>
          </a:xfrm>
          <a:prstGeom prst="rect">
            <a:avLst/>
          </a:prstGeom>
          <a:noFill/>
          <a:ln>
            <a:noFill/>
          </a:ln>
        </p:spPr>
      </p:pic>
      <p:sp>
        <p:nvSpPr>
          <p:cNvPr id="292" name="Google Shape;292;p10"/>
          <p:cNvSpPr/>
          <p:nvPr/>
        </p:nvSpPr>
        <p:spPr bwMode="auto">
          <a:xfrm>
            <a:off x="4933941" y="5974998"/>
            <a:ext cx="1544841" cy="591900"/>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chemeClr val="dk1"/>
              </a:buClr>
              <a:buSzPts val="1100"/>
              <a:buFont typeface="Arial"/>
              <a:buNone/>
              <a:defRPr/>
            </a:pPr>
            <a:r>
              <a:rPr lang="fr" sz="900" b="0" i="0" u="none" strike="noStrike" cap="none">
                <a:solidFill>
                  <a:srgbClr val="810F3F"/>
                </a:solidFill>
                <a:latin typeface="Arial"/>
                <a:ea typeface="Arial"/>
                <a:cs typeface="Arial"/>
              </a:rPr>
              <a:t>Lauréat du 3ème prix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chemeClr val="dk1"/>
              </a:buClr>
              <a:buSzPts val="1100"/>
              <a:buFont typeface="Arial"/>
              <a:buNone/>
              <a:defRPr/>
            </a:pPr>
            <a:r>
              <a:rPr lang="fr" sz="900" b="0" i="0" u="none" strike="noStrike" cap="none">
                <a:solidFill>
                  <a:srgbClr val="810F3F"/>
                </a:solidFill>
                <a:latin typeface="Arial"/>
                <a:ea typeface="Arial"/>
                <a:cs typeface="Arial"/>
              </a:rPr>
              <a:t>«  Inclusion Surdité » de la Fondation pour l'Audition</a:t>
            </a:r>
            <a:endParaRPr sz="900" b="0" i="0" u="none" strike="noStrike" cap="none">
              <a:solidFill>
                <a:srgbClr val="810F3F"/>
              </a:solidFill>
              <a:latin typeface="Arial"/>
              <a:ea typeface="Arial"/>
              <a:cs typeface="Arial"/>
            </a:endParaRPr>
          </a:p>
        </p:txBody>
      </p:sp>
      <p:sp>
        <p:nvSpPr>
          <p:cNvPr id="293" name="Google Shape;293;p10"/>
          <p:cNvSpPr/>
          <p:nvPr/>
        </p:nvSpPr>
        <p:spPr bwMode="auto">
          <a:xfrm>
            <a:off x="4749678" y="6976291"/>
            <a:ext cx="1943892" cy="982735"/>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Lauréat du Trophée de l'innovation du Ministère de l’Intérieur et des Outres-mers dans la catégorie Action Territoriale, remis par le </a:t>
            </a:r>
            <a:r>
              <a:rPr lang="fr" sz="900">
                <a:solidFill>
                  <a:srgbClr val="810F3F"/>
                </a:solidFill>
              </a:rPr>
              <a:t>directeur</a:t>
            </a:r>
            <a:r>
              <a:rPr lang="fr" sz="900" b="0" i="0" u="none" strike="noStrike" cap="none">
                <a:solidFill>
                  <a:srgbClr val="810F3F"/>
                </a:solidFill>
                <a:latin typeface="Arial"/>
                <a:ea typeface="Arial"/>
                <a:cs typeface="Arial"/>
              </a:rPr>
              <a:t> de la DGSCGC, le Préfet Julien Marion</a:t>
            </a:r>
            <a:endParaRPr sz="900" b="0" i="0" u="none" strike="noStrike" cap="none">
              <a:solidFill>
                <a:srgbClr val="810F3F"/>
              </a:solidFill>
              <a:latin typeface="Arial"/>
              <a:ea typeface="Arial"/>
              <a:cs typeface="Arial"/>
            </a:endParaRPr>
          </a:p>
        </p:txBody>
      </p:sp>
      <p:sp>
        <p:nvSpPr>
          <p:cNvPr id="294" name="Google Shape;294;p10"/>
          <p:cNvSpPr/>
          <p:nvPr/>
        </p:nvSpPr>
        <p:spPr bwMode="auto">
          <a:xfrm>
            <a:off x="4753460" y="8435846"/>
            <a:ext cx="2051828" cy="743018"/>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Lauréat du « Prix Inspirant » des Trophées des « Héros Territoriaux » dans la catégorie Territoires organisés par le réseau Idéalco</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810F3F"/>
              </a:solidFill>
              <a:latin typeface="Arial"/>
              <a:ea typeface="Arial"/>
              <a:cs typeface="Arial"/>
            </a:endParaRPr>
          </a:p>
        </p:txBody>
      </p:sp>
      <p:pic>
        <p:nvPicPr>
          <p:cNvPr id="295" name="Google Shape;295;p10"/>
          <p:cNvPicPr/>
          <p:nvPr/>
        </p:nvPicPr>
        <p:blipFill>
          <a:blip r:embed="rId2">
            <a:alphaModFix/>
          </a:blip>
          <a:stretch/>
        </p:blipFill>
        <p:spPr bwMode="auto">
          <a:xfrm>
            <a:off x="4708697" y="5841037"/>
            <a:ext cx="417299" cy="417299"/>
          </a:xfrm>
          <a:prstGeom prst="rect">
            <a:avLst/>
          </a:prstGeom>
          <a:noFill/>
          <a:ln>
            <a:noFill/>
          </a:ln>
        </p:spPr>
      </p:pic>
      <p:pic>
        <p:nvPicPr>
          <p:cNvPr id="296" name="Google Shape;296;p10"/>
          <p:cNvPicPr/>
          <p:nvPr/>
        </p:nvPicPr>
        <p:blipFill>
          <a:blip r:embed="rId2">
            <a:alphaModFix/>
          </a:blip>
          <a:stretch/>
        </p:blipFill>
        <p:spPr bwMode="auto">
          <a:xfrm>
            <a:off x="4533062" y="6869975"/>
            <a:ext cx="417299" cy="417299"/>
          </a:xfrm>
          <a:prstGeom prst="rect">
            <a:avLst/>
          </a:prstGeom>
          <a:noFill/>
          <a:ln>
            <a:noFill/>
          </a:ln>
        </p:spPr>
      </p:pic>
      <p:pic>
        <p:nvPicPr>
          <p:cNvPr id="297" name="Google Shape;297;p10"/>
          <p:cNvPicPr/>
          <p:nvPr/>
        </p:nvPicPr>
        <p:blipFill>
          <a:blip r:embed="rId2">
            <a:alphaModFix/>
          </a:blip>
          <a:stretch/>
        </p:blipFill>
        <p:spPr bwMode="auto">
          <a:xfrm>
            <a:off x="4541028" y="8307816"/>
            <a:ext cx="417299" cy="417299"/>
          </a:xfrm>
          <a:prstGeom prst="rect">
            <a:avLst/>
          </a:prstGeom>
          <a:noFill/>
          <a:ln>
            <a:noFill/>
          </a:ln>
        </p:spPr>
      </p:pic>
      <p:grpSp>
        <p:nvGrpSpPr>
          <p:cNvPr id="298" name="Google Shape;298;p10"/>
          <p:cNvGrpSpPr/>
          <p:nvPr/>
        </p:nvGrpSpPr>
        <p:grpSpPr bwMode="auto">
          <a:xfrm>
            <a:off x="5668652" y="8065342"/>
            <a:ext cx="81922" cy="232577"/>
            <a:chOff x="6146563" y="6557339"/>
            <a:chExt cx="81913" cy="232577"/>
          </a:xfrm>
        </p:grpSpPr>
        <p:sp>
          <p:nvSpPr>
            <p:cNvPr id="299" name="Google Shape;299;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00" name="Google Shape;300;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301" name="Google Shape;301;p10"/>
          <p:cNvGrpSpPr/>
          <p:nvPr/>
        </p:nvGrpSpPr>
        <p:grpSpPr bwMode="auto">
          <a:xfrm>
            <a:off x="5675166" y="6659623"/>
            <a:ext cx="81922" cy="232577"/>
            <a:chOff x="6146563" y="6557339"/>
            <a:chExt cx="81913" cy="232577"/>
          </a:xfrm>
        </p:grpSpPr>
        <p:sp>
          <p:nvSpPr>
            <p:cNvPr id="302" name="Google Shape;302;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03" name="Google Shape;303;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304" name="Google Shape;304;p10"/>
          <p:cNvGrpSpPr/>
          <p:nvPr/>
        </p:nvGrpSpPr>
        <p:grpSpPr bwMode="auto">
          <a:xfrm>
            <a:off x="5675166" y="5660347"/>
            <a:ext cx="81922" cy="232577"/>
            <a:chOff x="6146563" y="6557339"/>
            <a:chExt cx="81913" cy="232577"/>
          </a:xfrm>
        </p:grpSpPr>
        <p:sp>
          <p:nvSpPr>
            <p:cNvPr id="305" name="Google Shape;305;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06" name="Google Shape;306;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pic>
        <p:nvPicPr>
          <p:cNvPr id="307" name="Google Shape;307;p10"/>
          <p:cNvPicPr/>
          <p:nvPr/>
        </p:nvPicPr>
        <p:blipFill>
          <a:blip r:embed="rId5">
            <a:alphaModFix/>
          </a:blip>
          <a:stretch/>
        </p:blipFill>
        <p:spPr bwMode="auto">
          <a:xfrm>
            <a:off x="5082803" y="4160932"/>
            <a:ext cx="1198058" cy="873524"/>
          </a:xfrm>
          <a:prstGeom prst="rect">
            <a:avLst/>
          </a:prstGeom>
          <a:noFill/>
          <a:ln>
            <a:noFill/>
          </a:ln>
        </p:spPr>
      </p:pic>
      <p:pic>
        <p:nvPicPr>
          <p:cNvPr id="308" name="Google Shape;308;p10"/>
          <p:cNvPicPr/>
          <p:nvPr/>
        </p:nvPicPr>
        <p:blipFill>
          <a:blip r:embed="rId6">
            <a:alphaModFix/>
          </a:blip>
          <a:srcRect l="5294" t="53518" r="4969" b="29521"/>
          <a:stretch/>
        </p:blipFill>
        <p:spPr bwMode="auto">
          <a:xfrm>
            <a:off x="4908907" y="5148703"/>
            <a:ext cx="1512002" cy="404147"/>
          </a:xfrm>
          <a:prstGeom prst="rect">
            <a:avLst/>
          </a:prstGeom>
          <a:noFill/>
          <a:ln>
            <a:noFill/>
          </a:ln>
        </p:spPr>
      </p:pic>
      <p:sp>
        <p:nvSpPr>
          <p:cNvPr id="309" name="Google Shape;309;p10"/>
          <p:cNvSpPr txBox="1"/>
          <p:nvPr/>
        </p:nvSpPr>
        <p:spPr bwMode="auto">
          <a:xfrm>
            <a:off x="347300" y="364275"/>
            <a:ext cx="6883500" cy="736500"/>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3500"/>
              <a:buFont typeface="Arial"/>
              <a:buNone/>
              <a:defRPr/>
            </a:pPr>
            <a:r>
              <a:rPr lang="fr" sz="3500" b="1" i="0" u="none" strike="noStrike" cap="none">
                <a:solidFill>
                  <a:srgbClr val="810F3F"/>
                </a:solidFill>
                <a:latin typeface="Arial"/>
                <a:ea typeface="Arial"/>
                <a:cs typeface="Arial"/>
              </a:rPr>
              <a:t>Nos avancées accomplies</a:t>
            </a:r>
            <a:endParaRPr sz="1000" b="0" i="0" u="none" strike="noStrike" cap="none">
              <a:solidFill>
                <a:srgbClr val="211D1E"/>
              </a:solidFill>
              <a:latin typeface="Arial"/>
              <a:ea typeface="Arial"/>
              <a:cs typeface="Arial"/>
            </a:endParaRPr>
          </a:p>
        </p:txBody>
      </p:sp>
      <p:sp>
        <p:nvSpPr>
          <p:cNvPr id="310" name="Google Shape;310;p10"/>
          <p:cNvSpPr/>
          <p:nvPr/>
        </p:nvSpPr>
        <p:spPr bwMode="auto">
          <a:xfrm>
            <a:off x="2443826" y="8469613"/>
            <a:ext cx="1512000" cy="1418502"/>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dirty="0">
                <a:solidFill>
                  <a:srgbClr val="810F3F"/>
                </a:solidFill>
                <a:latin typeface="Arial"/>
                <a:ea typeface="Arial"/>
                <a:cs typeface="Arial"/>
              </a:rPr>
              <a:t>Lors de la Conférence Nationale du Handicap (CNH) 2023 au Palais de l’Elysée, présentation du projet au Président de la République, Emmanuel Macron, et à plusieurs membres de son gouvernement.</a:t>
            </a:r>
            <a:endParaRPr sz="900" b="0" i="0" u="none" strike="noStrike" cap="none" dirty="0">
              <a:solidFill>
                <a:srgbClr val="810F3F"/>
              </a:solidFill>
              <a:latin typeface="Arial"/>
              <a:ea typeface="Arial"/>
              <a:cs typeface="Arial"/>
            </a:endParaRPr>
          </a:p>
        </p:txBody>
      </p:sp>
      <p:grpSp>
        <p:nvGrpSpPr>
          <p:cNvPr id="311" name="Google Shape;311;p10"/>
          <p:cNvGrpSpPr/>
          <p:nvPr/>
        </p:nvGrpSpPr>
        <p:grpSpPr bwMode="auto">
          <a:xfrm>
            <a:off x="3158865" y="8143235"/>
            <a:ext cx="81922" cy="232577"/>
            <a:chOff x="6146563" y="6557339"/>
            <a:chExt cx="81913" cy="232577"/>
          </a:xfrm>
        </p:grpSpPr>
        <p:sp>
          <p:nvSpPr>
            <p:cNvPr id="312" name="Google Shape;312;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13" name="Google Shape;313;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314" name="Google Shape;314;p10"/>
          <p:cNvSpPr/>
          <p:nvPr/>
        </p:nvSpPr>
        <p:spPr bwMode="auto">
          <a:xfrm>
            <a:off x="4933942" y="2311303"/>
            <a:ext cx="1512000" cy="550008"/>
          </a:xfrm>
          <a:prstGeom prst="rect">
            <a:avLst/>
          </a:prstGeom>
          <a:noFill/>
          <a:ln w="9525" cap="flat" cmpd="sng">
            <a:solidFill>
              <a:srgbClr val="810F3F"/>
            </a:solidFill>
            <a:prstDash val="dot"/>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projet remporte plusieurs récompenses en 2023 : </a:t>
            </a:r>
            <a:endParaRPr sz="900" b="0" i="0" u="none" strike="noStrike" cap="none">
              <a:solidFill>
                <a:srgbClr val="810F3F"/>
              </a:solidFill>
              <a:latin typeface="Arial"/>
              <a:ea typeface="Arial"/>
              <a:cs typeface="Arial"/>
            </a:endParaRPr>
          </a:p>
        </p:txBody>
      </p:sp>
      <p:grpSp>
        <p:nvGrpSpPr>
          <p:cNvPr id="315" name="Google Shape;315;p10"/>
          <p:cNvGrpSpPr/>
          <p:nvPr/>
        </p:nvGrpSpPr>
        <p:grpSpPr bwMode="auto">
          <a:xfrm>
            <a:off x="5653261" y="2892834"/>
            <a:ext cx="81922" cy="232577"/>
            <a:chOff x="6146563" y="6557339"/>
            <a:chExt cx="81913" cy="232577"/>
          </a:xfrm>
        </p:grpSpPr>
        <p:sp>
          <p:nvSpPr>
            <p:cNvPr id="316" name="Google Shape;316;p10"/>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17" name="Google Shape;317;p10"/>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pic>
        <p:nvPicPr>
          <p:cNvPr id="1641802467" name="Google Shape;342;p11"/>
          <p:cNvPicPr/>
          <p:nvPr/>
        </p:nvPicPr>
        <p:blipFill>
          <a:blip r:embed="rId7">
            <a:alphaModFix/>
          </a:blip>
          <a:stretch/>
        </p:blipFill>
        <p:spPr bwMode="auto">
          <a:xfrm>
            <a:off x="1244163" y="7259576"/>
            <a:ext cx="1136214" cy="864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22" name="Google Shape;322;p11"/>
          <p:cNvSpPr txBox="1"/>
          <p:nvPr/>
        </p:nvSpPr>
        <p:spPr bwMode="auto">
          <a:xfrm>
            <a:off x="347300" y="364275"/>
            <a:ext cx="3960900" cy="736500"/>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3500"/>
              <a:buFont typeface="Arial"/>
              <a:buNone/>
              <a:defRPr/>
            </a:pPr>
            <a:r>
              <a:rPr lang="fr" sz="3500" b="1" i="0" u="none" strike="noStrike" cap="none">
                <a:solidFill>
                  <a:srgbClr val="810F3F"/>
                </a:solidFill>
                <a:latin typeface="Arial"/>
                <a:ea typeface="Arial"/>
                <a:cs typeface="Arial"/>
              </a:rPr>
              <a:t>Nos actions</a:t>
            </a:r>
            <a:endParaRPr sz="1000" b="0" i="0" u="none" strike="noStrike" cap="none">
              <a:solidFill>
                <a:srgbClr val="211D1E"/>
              </a:solidFill>
              <a:latin typeface="Arial"/>
              <a:ea typeface="Arial"/>
              <a:cs typeface="Arial"/>
            </a:endParaRPr>
          </a:p>
        </p:txBody>
      </p:sp>
      <p:cxnSp>
        <p:nvCxnSpPr>
          <p:cNvPr id="323" name="Google Shape;323;p11"/>
          <p:cNvCxnSpPr>
            <a:cxnSpLocks/>
          </p:cNvCxnSpPr>
          <p:nvPr/>
        </p:nvCxnSpPr>
        <p:spPr bwMode="auto">
          <a:xfrm>
            <a:off x="386825" y="1582800"/>
            <a:ext cx="6843899" cy="0"/>
          </a:xfrm>
          <a:prstGeom prst="straightConnector1">
            <a:avLst/>
          </a:prstGeom>
          <a:noFill/>
          <a:ln w="9525" cap="flat" cmpd="sng">
            <a:solidFill>
              <a:srgbClr val="810F3F"/>
            </a:solidFill>
            <a:prstDash val="solid"/>
            <a:round/>
            <a:headEnd type="oval" w="med" len="med"/>
            <a:tailEnd type="triangle" w="med" len="med"/>
          </a:ln>
        </p:spPr>
      </p:cxnSp>
      <p:sp>
        <p:nvSpPr>
          <p:cNvPr id="324" name="Google Shape;324;p11"/>
          <p:cNvSpPr/>
          <p:nvPr/>
        </p:nvSpPr>
        <p:spPr bwMode="auto">
          <a:xfrm>
            <a:off x="818975" y="1452450"/>
            <a:ext cx="1372200" cy="260699"/>
          </a:xfrm>
          <a:prstGeom prst="rect">
            <a:avLst/>
          </a:prstGeom>
          <a:solidFill>
            <a:schemeClr val="lt1"/>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rgbClr val="000000"/>
                </a:solidFill>
                <a:latin typeface="Arial"/>
                <a:ea typeface="Arial"/>
                <a:cs typeface="Arial"/>
              </a:rPr>
              <a:t>JUSQU’À FIN 2023</a:t>
            </a:r>
            <a:endParaRPr sz="1000" b="0" i="0" u="none" strike="noStrike" cap="none">
              <a:solidFill>
                <a:srgbClr val="000000"/>
              </a:solidFill>
              <a:latin typeface="Arial"/>
              <a:ea typeface="Arial"/>
              <a:cs typeface="Arial"/>
            </a:endParaRPr>
          </a:p>
        </p:txBody>
      </p:sp>
      <p:sp>
        <p:nvSpPr>
          <p:cNvPr id="325" name="Google Shape;325;p11"/>
          <p:cNvSpPr/>
          <p:nvPr/>
        </p:nvSpPr>
        <p:spPr bwMode="auto">
          <a:xfrm>
            <a:off x="2622769" y="1452450"/>
            <a:ext cx="2075100" cy="260699"/>
          </a:xfrm>
          <a:prstGeom prst="rect">
            <a:avLst/>
          </a:prstGeom>
          <a:solidFill>
            <a:schemeClr val="lt1"/>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rgbClr val="000000"/>
                </a:solidFill>
                <a:latin typeface="Arial"/>
                <a:ea typeface="Arial"/>
                <a:cs typeface="Arial"/>
              </a:rPr>
              <a:t>DU 16/10/2023 AU 15/01/2024</a:t>
            </a:r>
            <a:endParaRPr sz="1000" b="0" i="0" u="none" strike="noStrike" cap="none">
              <a:solidFill>
                <a:srgbClr val="000000"/>
              </a:solidFill>
              <a:latin typeface="Arial"/>
              <a:ea typeface="Arial"/>
              <a:cs typeface="Arial"/>
            </a:endParaRPr>
          </a:p>
        </p:txBody>
      </p:sp>
      <p:sp>
        <p:nvSpPr>
          <p:cNvPr id="326" name="Google Shape;326;p11"/>
          <p:cNvSpPr/>
          <p:nvPr/>
        </p:nvSpPr>
        <p:spPr bwMode="auto">
          <a:xfrm>
            <a:off x="5082425" y="1452450"/>
            <a:ext cx="1372200" cy="260699"/>
          </a:xfrm>
          <a:prstGeom prst="rect">
            <a:avLst/>
          </a:prstGeom>
          <a:solidFill>
            <a:schemeClr val="lt1"/>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rgbClr val="000000"/>
                </a:solidFill>
                <a:latin typeface="Arial"/>
                <a:ea typeface="Arial"/>
                <a:cs typeface="Arial"/>
              </a:rPr>
              <a:t>ANNÉE 2024</a:t>
            </a:r>
            <a:endParaRPr sz="1000" b="0" i="0" u="none" strike="noStrike" cap="none">
              <a:solidFill>
                <a:srgbClr val="000000"/>
              </a:solidFill>
              <a:latin typeface="Arial"/>
              <a:ea typeface="Arial"/>
              <a:cs typeface="Arial"/>
            </a:endParaRPr>
          </a:p>
        </p:txBody>
      </p:sp>
      <p:sp>
        <p:nvSpPr>
          <p:cNvPr id="327" name="Google Shape;327;p11"/>
          <p:cNvSpPr/>
          <p:nvPr/>
        </p:nvSpPr>
        <p:spPr bwMode="auto">
          <a:xfrm>
            <a:off x="569989" y="3171725"/>
            <a:ext cx="1952076" cy="982800"/>
          </a:xfrm>
          <a:prstGeom prst="rect">
            <a:avLst/>
          </a:prstGeom>
          <a:solidFill>
            <a:srgbClr val="F28F6A">
              <a:alpha val="22352"/>
            </a:srgbClr>
          </a:solidFill>
          <a:ln w="9525" cap="flat" cmpd="sng">
            <a:solidFill>
              <a:srgbClr val="F28F6A"/>
            </a:solidFill>
            <a:prstDash val="solid"/>
            <a:round/>
            <a:headEnd type="none" w="sm" len="sm"/>
            <a:tailEnd type="none" w="sm" len="sm"/>
          </a:ln>
        </p:spPr>
        <p:txBody>
          <a:bodyPr spcFirstLastPara="1" wrap="square" lIns="91425" tIns="91425" rIns="91425" bIns="91425" anchor="b"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Conception de la banque complète  </a:t>
            </a: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de pictogrammes</a:t>
            </a:r>
            <a:endParaRPr sz="900" b="0" i="0" u="none" strike="noStrike" cap="none">
              <a:solidFill>
                <a:srgbClr val="F28F6A"/>
              </a:solidFill>
              <a:latin typeface="Arial"/>
              <a:ea typeface="Arial"/>
              <a:cs typeface="Arial"/>
            </a:endParaRPr>
          </a:p>
        </p:txBody>
      </p:sp>
      <p:sp>
        <p:nvSpPr>
          <p:cNvPr id="328" name="Google Shape;328;p11"/>
          <p:cNvSpPr/>
          <p:nvPr/>
        </p:nvSpPr>
        <p:spPr bwMode="auto">
          <a:xfrm>
            <a:off x="680875" y="4443663"/>
            <a:ext cx="1716599" cy="1266000"/>
          </a:xfrm>
          <a:prstGeom prst="rect">
            <a:avLst/>
          </a:prstGeom>
          <a:solidFill>
            <a:srgbClr val="F28F6A">
              <a:alpha val="22352"/>
            </a:srgbClr>
          </a:solidFill>
          <a:ln w="9525" cap="flat" cmpd="sng">
            <a:solidFill>
              <a:srgbClr val="F28F6A"/>
            </a:solidFill>
            <a:prstDash val="solid"/>
            <a:round/>
            <a:headEnd type="none" w="sm" len="sm"/>
            <a:tailEnd type="none" w="sm" len="sm"/>
          </a:ln>
        </p:spPr>
        <p:txBody>
          <a:bodyPr spcFirstLastPara="1" wrap="square" lIns="91425" tIns="91425" rIns="91425" bIns="91425" anchor="b"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Conception et écriture du cahier des charges de l’application V1.2 avec une équipe de designers</a:t>
            </a:r>
            <a:endParaRPr sz="900" b="0" i="0" u="none" strike="noStrike" cap="none">
              <a:solidFill>
                <a:srgbClr val="F28F6A"/>
              </a:solidFill>
              <a:latin typeface="Arial"/>
              <a:ea typeface="Arial"/>
              <a:cs typeface="Arial"/>
            </a:endParaRPr>
          </a:p>
        </p:txBody>
      </p:sp>
      <p:sp>
        <p:nvSpPr>
          <p:cNvPr id="329" name="Google Shape;329;p11"/>
          <p:cNvSpPr/>
          <p:nvPr/>
        </p:nvSpPr>
        <p:spPr bwMode="auto">
          <a:xfrm>
            <a:off x="4982925" y="291375"/>
            <a:ext cx="2247900" cy="8094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liées au développement de l’application</a:t>
            </a:r>
            <a:endParaRPr sz="900" b="0" i="0" u="none" strike="noStrike" cap="none">
              <a:solidFill>
                <a:srgbClr val="F28F6A"/>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liées à la sensibilisation</a:t>
            </a:r>
            <a:endParaRPr sz="900" b="0" i="0" u="none" strike="noStrike" cap="none">
              <a:solidFill>
                <a:srgbClr val="009E79"/>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liées à la valorisation du projet</a:t>
            </a:r>
            <a:endParaRPr sz="900" b="0" i="0" u="none" strike="noStrike" cap="none">
              <a:solidFill>
                <a:srgbClr val="000091"/>
              </a:solidFill>
              <a:latin typeface="Arial"/>
              <a:ea typeface="Arial"/>
              <a:cs typeface="Arial"/>
            </a:endParaRPr>
          </a:p>
        </p:txBody>
      </p:sp>
      <p:sp>
        <p:nvSpPr>
          <p:cNvPr id="330" name="Google Shape;330;p11"/>
          <p:cNvSpPr/>
          <p:nvPr/>
        </p:nvSpPr>
        <p:spPr bwMode="auto">
          <a:xfrm>
            <a:off x="4785000" y="656700"/>
            <a:ext cx="194700" cy="92700"/>
          </a:xfrm>
          <a:prstGeom prst="rect">
            <a:avLst/>
          </a:prstGeom>
          <a:solidFill>
            <a:srgbClr val="009E79">
              <a:alpha val="11764"/>
            </a:srgbClr>
          </a:solidFill>
          <a:ln w="9525" cap="flat" cmpd="sng">
            <a:solidFill>
              <a:srgbClr val="009F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9E79"/>
              </a:solidFill>
              <a:latin typeface="Arial"/>
              <a:ea typeface="Arial"/>
              <a:cs typeface="Arial"/>
            </a:endParaRPr>
          </a:p>
        </p:txBody>
      </p:sp>
      <p:sp>
        <p:nvSpPr>
          <p:cNvPr id="331" name="Google Shape;331;p11"/>
          <p:cNvSpPr/>
          <p:nvPr/>
        </p:nvSpPr>
        <p:spPr bwMode="auto">
          <a:xfrm>
            <a:off x="4785000" y="520625"/>
            <a:ext cx="194700" cy="92700"/>
          </a:xfrm>
          <a:prstGeom prst="rect">
            <a:avLst/>
          </a:prstGeom>
          <a:solidFill>
            <a:srgbClr val="F28F6A">
              <a:alpha val="22352"/>
            </a:srgbClr>
          </a:solidFill>
          <a:ln w="9525" cap="flat" cmpd="sng">
            <a:solidFill>
              <a:srgbClr val="F28F6A"/>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9E79"/>
              </a:solidFill>
              <a:latin typeface="Arial"/>
              <a:ea typeface="Arial"/>
              <a:cs typeface="Arial"/>
            </a:endParaRPr>
          </a:p>
        </p:txBody>
      </p:sp>
      <p:sp>
        <p:nvSpPr>
          <p:cNvPr id="332" name="Google Shape;332;p11"/>
          <p:cNvSpPr/>
          <p:nvPr/>
        </p:nvSpPr>
        <p:spPr bwMode="auto">
          <a:xfrm>
            <a:off x="4785000" y="792775"/>
            <a:ext cx="194700" cy="92700"/>
          </a:xfrm>
          <a:prstGeom prst="rect">
            <a:avLst/>
          </a:prstGeom>
          <a:solidFill>
            <a:srgbClr val="C9DAF8"/>
          </a:solid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9E79"/>
              </a:solidFill>
              <a:latin typeface="Arial"/>
              <a:ea typeface="Arial"/>
              <a:cs typeface="Arial"/>
            </a:endParaRPr>
          </a:p>
        </p:txBody>
      </p:sp>
      <p:sp>
        <p:nvSpPr>
          <p:cNvPr id="333" name="Google Shape;333;p11"/>
          <p:cNvSpPr/>
          <p:nvPr/>
        </p:nvSpPr>
        <p:spPr bwMode="auto">
          <a:xfrm>
            <a:off x="680875" y="1829063"/>
            <a:ext cx="1716599" cy="809400"/>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Accompagnement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par l’agence Vraiment Vraiment (VV), agence de Design d’Intérêt Général</a:t>
            </a:r>
            <a:endParaRPr sz="900" b="0" i="0" u="none" strike="noStrike" cap="none">
              <a:solidFill>
                <a:srgbClr val="810F3F"/>
              </a:solidFill>
              <a:latin typeface="Arial"/>
              <a:ea typeface="Arial"/>
              <a:cs typeface="Arial"/>
            </a:endParaRPr>
          </a:p>
        </p:txBody>
      </p:sp>
      <p:sp>
        <p:nvSpPr>
          <p:cNvPr id="334" name="Google Shape;334;p11"/>
          <p:cNvSpPr/>
          <p:nvPr/>
        </p:nvSpPr>
        <p:spPr bwMode="auto">
          <a:xfrm>
            <a:off x="680875" y="5960385"/>
            <a:ext cx="1716599" cy="1474500"/>
          </a:xfrm>
          <a:prstGeom prst="rect">
            <a:avLst/>
          </a:prstGeom>
          <a:solidFill>
            <a:srgbClr val="C9DAF8"/>
          </a:solidFill>
          <a:ln w="9525" cap="flat" cmpd="sng">
            <a:solidFill>
              <a:srgbClr val="000091"/>
            </a:solidFill>
            <a:prstDash val="solid"/>
            <a:round/>
            <a:headEnd type="none" w="sm" len="sm"/>
            <a:tailEnd type="none" w="sm" len="sm"/>
          </a:ln>
        </p:spPr>
        <p:txBody>
          <a:bodyPr spcFirstLastPara="1" wrap="square" lIns="91425" tIns="91425" rIns="91425" bIns="91425" anchor="b"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Identification &amp; rencontre de partenaires potentiels pour avancer les prochains chantiers et trouver </a:t>
            </a: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des financements</a:t>
            </a:r>
            <a:endParaRPr sz="900" b="0" i="0" u="none" strike="noStrike" cap="none">
              <a:solidFill>
                <a:srgbClr val="000091"/>
              </a:solidFill>
              <a:latin typeface="Arial"/>
              <a:ea typeface="Arial"/>
              <a:cs typeface="Arial"/>
            </a:endParaRPr>
          </a:p>
        </p:txBody>
      </p:sp>
      <p:sp>
        <p:nvSpPr>
          <p:cNvPr id="335" name="Google Shape;335;p11"/>
          <p:cNvSpPr/>
          <p:nvPr/>
        </p:nvSpPr>
        <p:spPr bwMode="auto">
          <a:xfrm>
            <a:off x="680875" y="5709510"/>
            <a:ext cx="1716599" cy="2606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sp>
        <p:nvSpPr>
          <p:cNvPr id="336" name="Google Shape;336;p11"/>
          <p:cNvSpPr/>
          <p:nvPr/>
        </p:nvSpPr>
        <p:spPr bwMode="auto">
          <a:xfrm>
            <a:off x="2803794" y="2325225"/>
            <a:ext cx="1716599" cy="1442099"/>
          </a:xfrm>
          <a:prstGeom prst="rect">
            <a:avLst/>
          </a:prstGeom>
          <a:solidFill>
            <a:srgbClr val="F28F6A">
              <a:alpha val="22352"/>
            </a:srgbClr>
          </a:solidFill>
          <a:ln w="9525" cap="flat" cmpd="sng">
            <a:solidFill>
              <a:srgbClr val="F28F6A"/>
            </a:solidFill>
            <a:prstDash val="solid"/>
            <a:round/>
            <a:headEnd type="none" w="sm" len="sm"/>
            <a:tailEnd type="none" w="sm" len="sm"/>
          </a:ln>
        </p:spPr>
        <p:txBody>
          <a:bodyPr spcFirstLastPara="1" wrap="square" lIns="91425" tIns="91425" rIns="91425" bIns="91425" anchor="b" anchorCtr="0">
            <a:noAutofit/>
          </a:bodyPr>
          <a:lstStyle/>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Test du Prototype Fonctionnel Optimisé de l’application </a:t>
            </a: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MC-ASSIST dans 10 centres </a:t>
            </a:r>
            <a:endParaRPr sz="900" b="0" i="0" u="none" strike="noStrike" cap="none">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F28F6A"/>
                </a:solidFill>
                <a:latin typeface="Arial"/>
                <a:ea typeface="Arial"/>
                <a:cs typeface="Arial"/>
              </a:rPr>
              <a:t>de secours du SDIS14</a:t>
            </a:r>
            <a:endParaRPr sz="900" b="0" i="0" u="none" strike="noStrike" cap="none">
              <a:solidFill>
                <a:srgbClr val="F28F6A"/>
              </a:solidFill>
              <a:latin typeface="Arial"/>
              <a:ea typeface="Arial"/>
              <a:cs typeface="Arial"/>
            </a:endParaRPr>
          </a:p>
        </p:txBody>
      </p:sp>
      <p:sp>
        <p:nvSpPr>
          <p:cNvPr id="337" name="Google Shape;337;p11"/>
          <p:cNvSpPr/>
          <p:nvPr/>
        </p:nvSpPr>
        <p:spPr bwMode="auto">
          <a:xfrm>
            <a:off x="2803794" y="4082496"/>
            <a:ext cx="1716599" cy="2929899"/>
          </a:xfrm>
          <a:prstGeom prst="rect">
            <a:avLst/>
          </a:prstGeom>
          <a:solidFill>
            <a:srgbClr val="009E79">
              <a:alpha val="11764"/>
            </a:srgbClr>
          </a:solidFill>
          <a:ln w="9525" cap="flat" cmpd="sng">
            <a:solidFill>
              <a:srgbClr val="009E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Un groupe DGSCGC de 10 à 15 SDIS partenaires valide le déploiement du projet pour une </a:t>
            </a:r>
            <a:r>
              <a:rPr lang="fr" sz="900">
                <a:solidFill>
                  <a:srgbClr val="009E79"/>
                </a:solidFill>
              </a:rPr>
              <a:t>expérimentation</a:t>
            </a:r>
            <a:r>
              <a:rPr lang="fr" sz="900" b="0" i="0" u="none" strike="noStrike" cap="none">
                <a:solidFill>
                  <a:srgbClr val="009E79"/>
                </a:solidFill>
                <a:latin typeface="Arial"/>
                <a:ea typeface="Arial"/>
                <a:cs typeface="Arial"/>
              </a:rPr>
              <a:t> nationale sur les deux volets (outils d’acculturation et outil d’intervention)</a:t>
            </a:r>
            <a:endParaRPr sz="900" b="0" i="0" u="none" strike="noStrike" cap="none">
              <a:solidFill>
                <a:srgbClr val="009E79"/>
              </a:solidFill>
              <a:latin typeface="Arial"/>
              <a:ea typeface="Arial"/>
              <a:cs typeface="Arial"/>
            </a:endParaRPr>
          </a:p>
        </p:txBody>
      </p:sp>
      <p:sp>
        <p:nvSpPr>
          <p:cNvPr id="338" name="Google Shape;338;p11"/>
          <p:cNvSpPr/>
          <p:nvPr/>
        </p:nvSpPr>
        <p:spPr bwMode="auto">
          <a:xfrm>
            <a:off x="4934852" y="2382652"/>
            <a:ext cx="1716599" cy="676085"/>
          </a:xfrm>
          <a:prstGeom prst="rect">
            <a:avLst/>
          </a:prstGeom>
          <a:solidFill>
            <a:srgbClr val="009E79">
              <a:alpha val="11764"/>
            </a:srgbClr>
          </a:solidFill>
          <a:ln w="9525" cap="flat" cmpd="sng">
            <a:solidFill>
              <a:srgbClr val="009F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14999"/>
              </a:lnSpc>
              <a:spcBef>
                <a:spcPts val="0"/>
              </a:spcBef>
              <a:spcAft>
                <a:spcPts val="0"/>
              </a:spcAft>
              <a:buClr>
                <a:schemeClr val="dk1"/>
              </a:buClr>
              <a:buSzPts val="1100"/>
              <a:buFont typeface="Arial"/>
              <a:buNone/>
              <a:defRPr/>
            </a:pPr>
            <a:r>
              <a:rPr lang="fr" sz="900" b="0" i="0" u="none" strike="noStrike" cap="none">
                <a:solidFill>
                  <a:srgbClr val="009E79"/>
                </a:solidFill>
                <a:latin typeface="Arial"/>
                <a:ea typeface="Arial"/>
                <a:cs typeface="Arial"/>
              </a:rPr>
              <a:t>Création d’un réseau d’ambassadeurs </a:t>
            </a:r>
            <a:endParaRPr sz="900" b="0" i="0" u="none" strike="noStrike" cap="none">
              <a:solidFill>
                <a:srgbClr val="009E79"/>
              </a:solidFill>
              <a:latin typeface="Arial"/>
              <a:ea typeface="Arial"/>
              <a:cs typeface="Arial"/>
            </a:endParaRPr>
          </a:p>
          <a:p>
            <a:pPr marL="0" marR="0" lvl="0" indent="0" algn="ctr">
              <a:lnSpc>
                <a:spcPct val="114999"/>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à l’échelle nationale</a:t>
            </a:r>
            <a:endParaRPr sz="900" b="0" i="0" u="none" strike="noStrike" cap="none">
              <a:solidFill>
                <a:srgbClr val="009E79"/>
              </a:solidFill>
              <a:latin typeface="Arial"/>
              <a:ea typeface="Arial"/>
              <a:cs typeface="Arial"/>
            </a:endParaRPr>
          </a:p>
        </p:txBody>
      </p:sp>
      <p:sp>
        <p:nvSpPr>
          <p:cNvPr id="339" name="Google Shape;339;p11"/>
          <p:cNvSpPr/>
          <p:nvPr/>
        </p:nvSpPr>
        <p:spPr bwMode="auto">
          <a:xfrm rot="-5400000">
            <a:off x="-446340" y="2423540"/>
            <a:ext cx="1716599" cy="187500"/>
          </a:xfrm>
          <a:prstGeom prst="rect">
            <a:avLst/>
          </a:prstGeom>
          <a:noFill/>
          <a:ln>
            <a:noFill/>
          </a:ln>
        </p:spPr>
        <p:txBody>
          <a:bodyPr spcFirstLastPara="1" wrap="square" lIns="91425" tIns="91425" rIns="91425" bIns="91425" anchor="ctr" anchorCtr="0">
            <a:noAutofit/>
          </a:bodyPr>
          <a:lstStyle/>
          <a:p>
            <a:pPr marL="0" marR="0" lvl="0" indent="0" algn="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Avancées des actions</a:t>
            </a:r>
            <a:endParaRPr sz="900" b="0" i="0" u="none" strike="noStrike" cap="none">
              <a:solidFill>
                <a:srgbClr val="810F3F"/>
              </a:solidFill>
              <a:latin typeface="Arial"/>
              <a:ea typeface="Arial"/>
              <a:cs typeface="Arial"/>
            </a:endParaRPr>
          </a:p>
        </p:txBody>
      </p:sp>
      <p:sp>
        <p:nvSpPr>
          <p:cNvPr id="340" name="Google Shape;340;p11"/>
          <p:cNvSpPr/>
          <p:nvPr/>
        </p:nvSpPr>
        <p:spPr bwMode="auto">
          <a:xfrm>
            <a:off x="584454" y="9473000"/>
            <a:ext cx="1841190" cy="4173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700"/>
              <a:buFont typeface="Arial"/>
              <a:buNone/>
              <a:defRPr/>
            </a:pPr>
            <a:r>
              <a:rPr lang="fr" sz="700" b="0" i="0" u="none" strike="noStrike" cap="none">
                <a:solidFill>
                  <a:srgbClr val="000091"/>
                </a:solidFill>
                <a:latin typeface="Arial"/>
                <a:ea typeface="Arial"/>
                <a:cs typeface="Arial"/>
              </a:rPr>
              <a:t>*Le Ministère de l’Intérieur finance </a:t>
            </a:r>
            <a:endParaRPr sz="7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700"/>
              <a:buFont typeface="Arial"/>
              <a:buNone/>
              <a:defRPr/>
            </a:pPr>
            <a:r>
              <a:rPr lang="fr" sz="700" b="0" i="0" u="none" strike="noStrike" cap="none">
                <a:solidFill>
                  <a:srgbClr val="000091"/>
                </a:solidFill>
                <a:latin typeface="Arial"/>
                <a:ea typeface="Arial"/>
                <a:cs typeface="Arial"/>
              </a:rPr>
              <a:t>directement la prestation de l’agence VV.</a:t>
            </a:r>
            <a:endParaRPr sz="700" b="0" i="0" u="none" strike="noStrike" cap="none">
              <a:solidFill>
                <a:srgbClr val="000091"/>
              </a:solidFill>
              <a:latin typeface="Arial"/>
              <a:ea typeface="Arial"/>
              <a:cs typeface="Arial"/>
            </a:endParaRPr>
          </a:p>
        </p:txBody>
      </p:sp>
      <p:sp>
        <p:nvSpPr>
          <p:cNvPr id="341" name="Google Shape;341;p11"/>
          <p:cNvSpPr/>
          <p:nvPr/>
        </p:nvSpPr>
        <p:spPr bwMode="auto">
          <a:xfrm>
            <a:off x="2847025" y="9435825"/>
            <a:ext cx="3912000" cy="4173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700"/>
              <a:buFont typeface="Arial"/>
              <a:buNone/>
              <a:defRPr/>
            </a:pPr>
            <a:r>
              <a:rPr lang="fr" sz="700" b="0" i="0" u="none" strike="noStrike" cap="none">
                <a:solidFill>
                  <a:srgbClr val="000091"/>
                </a:solidFill>
                <a:latin typeface="Arial"/>
                <a:ea typeface="Arial"/>
                <a:cs typeface="Arial"/>
              </a:rPr>
              <a:t>**Ces montants sont versés au </a:t>
            </a:r>
            <a:r>
              <a:rPr lang="fr" sz="700">
                <a:solidFill>
                  <a:srgbClr val="000091"/>
                </a:solidFill>
              </a:rPr>
              <a:t>SDIS 14</a:t>
            </a:r>
            <a:r>
              <a:rPr lang="fr" sz="700" b="0" i="0" u="none" strike="noStrike" cap="none">
                <a:solidFill>
                  <a:srgbClr val="000091"/>
                </a:solidFill>
                <a:latin typeface="Arial"/>
                <a:ea typeface="Arial"/>
                <a:cs typeface="Arial"/>
              </a:rPr>
              <a:t> et crédités au budget 2024. </a:t>
            </a:r>
            <a:endParaRPr sz="7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700"/>
              <a:buFont typeface="Arial"/>
              <a:buNone/>
              <a:defRPr/>
            </a:pPr>
            <a:r>
              <a:rPr lang="fr" sz="700" b="0" i="0" u="none" strike="noStrike" cap="none">
                <a:solidFill>
                  <a:srgbClr val="000091"/>
                </a:solidFill>
                <a:latin typeface="Arial"/>
                <a:ea typeface="Arial"/>
                <a:cs typeface="Arial"/>
              </a:rPr>
              <a:t>Il s’agit de dépenses supports pour les frais techniques et les frais de communication.</a:t>
            </a:r>
            <a:endParaRPr sz="700" b="0" i="0" u="none" strike="noStrike" cap="none">
              <a:solidFill>
                <a:srgbClr val="000091"/>
              </a:solidFill>
              <a:latin typeface="Arial"/>
              <a:ea typeface="Arial"/>
              <a:cs typeface="Arial"/>
            </a:endParaRPr>
          </a:p>
        </p:txBody>
      </p:sp>
      <p:pic>
        <p:nvPicPr>
          <p:cNvPr id="342" name="Google Shape;342;p11"/>
          <p:cNvPicPr/>
          <p:nvPr/>
        </p:nvPicPr>
        <p:blipFill>
          <a:blip r:embed="rId2">
            <a:alphaModFix/>
          </a:blip>
          <a:stretch/>
        </p:blipFill>
        <p:spPr bwMode="auto">
          <a:xfrm>
            <a:off x="3048711" y="6074711"/>
            <a:ext cx="1136214" cy="864000"/>
          </a:xfrm>
          <a:prstGeom prst="rect">
            <a:avLst/>
          </a:prstGeom>
          <a:noFill/>
          <a:ln>
            <a:noFill/>
          </a:ln>
        </p:spPr>
      </p:pic>
      <p:pic>
        <p:nvPicPr>
          <p:cNvPr id="343" name="Google Shape;343;p11"/>
          <p:cNvPicPr/>
          <p:nvPr/>
        </p:nvPicPr>
        <p:blipFill>
          <a:blip r:embed="rId3">
            <a:alphaModFix/>
          </a:blip>
          <a:stretch/>
        </p:blipFill>
        <p:spPr bwMode="auto">
          <a:xfrm>
            <a:off x="1171609" y="5937186"/>
            <a:ext cx="737731" cy="736500"/>
          </a:xfrm>
          <a:prstGeom prst="rect">
            <a:avLst/>
          </a:prstGeom>
          <a:noFill/>
          <a:ln>
            <a:noFill/>
          </a:ln>
        </p:spPr>
      </p:pic>
      <p:sp>
        <p:nvSpPr>
          <p:cNvPr id="344" name="Google Shape;344;p11"/>
          <p:cNvSpPr/>
          <p:nvPr/>
        </p:nvSpPr>
        <p:spPr bwMode="auto">
          <a:xfrm>
            <a:off x="680875" y="4179565"/>
            <a:ext cx="1716599" cy="2606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pic>
        <p:nvPicPr>
          <p:cNvPr id="345" name="Google Shape;345;p11"/>
          <p:cNvPicPr/>
          <p:nvPr/>
        </p:nvPicPr>
        <p:blipFill>
          <a:blip r:embed="rId4">
            <a:alphaModFix/>
          </a:blip>
          <a:stretch/>
        </p:blipFill>
        <p:spPr bwMode="auto">
          <a:xfrm rot="-900027">
            <a:off x="3283407" y="2375420"/>
            <a:ext cx="715845" cy="715862"/>
          </a:xfrm>
          <a:prstGeom prst="rect">
            <a:avLst/>
          </a:prstGeom>
          <a:noFill/>
          <a:ln>
            <a:noFill/>
          </a:ln>
        </p:spPr>
      </p:pic>
      <p:pic>
        <p:nvPicPr>
          <p:cNvPr id="346" name="Google Shape;346;p11"/>
          <p:cNvPicPr/>
          <p:nvPr/>
        </p:nvPicPr>
        <p:blipFill>
          <a:blip r:embed="rId5">
            <a:alphaModFix/>
          </a:blip>
          <a:stretch/>
        </p:blipFill>
        <p:spPr bwMode="auto">
          <a:xfrm>
            <a:off x="3139825" y="4111291"/>
            <a:ext cx="1003008" cy="876901"/>
          </a:xfrm>
          <a:prstGeom prst="rect">
            <a:avLst/>
          </a:prstGeom>
          <a:noFill/>
          <a:ln>
            <a:noFill/>
          </a:ln>
        </p:spPr>
      </p:pic>
      <p:pic>
        <p:nvPicPr>
          <p:cNvPr id="347" name="Google Shape;347;p11"/>
          <p:cNvPicPr/>
          <p:nvPr/>
        </p:nvPicPr>
        <p:blipFill>
          <a:blip r:embed="rId6">
            <a:alphaModFix/>
          </a:blip>
          <a:stretch/>
        </p:blipFill>
        <p:spPr bwMode="auto">
          <a:xfrm>
            <a:off x="1218296" y="4493585"/>
            <a:ext cx="593726" cy="593726"/>
          </a:xfrm>
          <a:prstGeom prst="rect">
            <a:avLst/>
          </a:prstGeom>
          <a:noFill/>
          <a:ln>
            <a:noFill/>
          </a:ln>
        </p:spPr>
      </p:pic>
      <p:pic>
        <p:nvPicPr>
          <p:cNvPr id="348" name="Google Shape;348;p11"/>
          <p:cNvPicPr/>
          <p:nvPr/>
        </p:nvPicPr>
        <p:blipFill>
          <a:blip r:embed="rId7">
            <a:alphaModFix/>
          </a:blip>
          <a:stretch/>
        </p:blipFill>
        <p:spPr bwMode="auto">
          <a:xfrm>
            <a:off x="948376" y="3263555"/>
            <a:ext cx="414275" cy="414285"/>
          </a:xfrm>
          <a:prstGeom prst="rect">
            <a:avLst/>
          </a:prstGeom>
          <a:noFill/>
          <a:ln w="9525" cap="flat" cmpd="sng">
            <a:solidFill>
              <a:srgbClr val="F28F6A"/>
            </a:solidFill>
            <a:prstDash val="solid"/>
            <a:round/>
            <a:headEnd type="none" w="sm" len="sm"/>
            <a:tailEnd type="none" w="sm" len="sm"/>
          </a:ln>
        </p:spPr>
      </p:pic>
      <p:pic>
        <p:nvPicPr>
          <p:cNvPr id="349" name="Google Shape;349;p11"/>
          <p:cNvPicPr/>
          <p:nvPr/>
        </p:nvPicPr>
        <p:blipFill>
          <a:blip r:embed="rId8">
            <a:alphaModFix/>
          </a:blip>
          <a:stretch/>
        </p:blipFill>
        <p:spPr bwMode="auto">
          <a:xfrm>
            <a:off x="1710075" y="3263544"/>
            <a:ext cx="414275" cy="414285"/>
          </a:xfrm>
          <a:prstGeom prst="rect">
            <a:avLst/>
          </a:prstGeom>
          <a:noFill/>
          <a:ln w="9525" cap="flat" cmpd="sng">
            <a:solidFill>
              <a:srgbClr val="F28F6A"/>
            </a:solidFill>
            <a:prstDash val="solid"/>
            <a:round/>
            <a:headEnd type="none" w="sm" len="sm"/>
            <a:tailEnd type="none" w="sm" len="sm"/>
          </a:ln>
        </p:spPr>
      </p:pic>
      <p:pic>
        <p:nvPicPr>
          <p:cNvPr id="350" name="Google Shape;350;p11"/>
          <p:cNvPicPr/>
          <p:nvPr/>
        </p:nvPicPr>
        <p:blipFill>
          <a:blip r:embed="rId9">
            <a:alphaModFix/>
          </a:blip>
          <a:stretch/>
        </p:blipFill>
        <p:spPr bwMode="auto">
          <a:xfrm>
            <a:off x="1327333" y="3294549"/>
            <a:ext cx="414272" cy="414280"/>
          </a:xfrm>
          <a:prstGeom prst="rect">
            <a:avLst/>
          </a:prstGeom>
          <a:noFill/>
          <a:ln w="9525" cap="flat" cmpd="sng">
            <a:solidFill>
              <a:srgbClr val="F28F6A"/>
            </a:solidFill>
            <a:prstDash val="solid"/>
            <a:round/>
            <a:headEnd type="none" w="sm" len="sm"/>
            <a:tailEnd type="none" w="sm" len="sm"/>
          </a:ln>
        </p:spPr>
      </p:pic>
      <p:sp>
        <p:nvSpPr>
          <p:cNvPr id="351" name="Google Shape;351;p11"/>
          <p:cNvSpPr/>
          <p:nvPr/>
        </p:nvSpPr>
        <p:spPr bwMode="auto">
          <a:xfrm>
            <a:off x="2801707" y="3781555"/>
            <a:ext cx="1716599" cy="2606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sp>
        <p:nvSpPr>
          <p:cNvPr id="352" name="Google Shape;352;p11"/>
          <p:cNvSpPr/>
          <p:nvPr/>
        </p:nvSpPr>
        <p:spPr bwMode="auto">
          <a:xfrm>
            <a:off x="4921614" y="3210802"/>
            <a:ext cx="1716599" cy="2606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sp>
        <p:nvSpPr>
          <p:cNvPr id="353" name="Google Shape;353;p11"/>
          <p:cNvSpPr/>
          <p:nvPr/>
        </p:nvSpPr>
        <p:spPr bwMode="auto">
          <a:xfrm>
            <a:off x="664050" y="7882925"/>
            <a:ext cx="6566700" cy="1599599"/>
          </a:xfrm>
          <a:prstGeom prst="rect">
            <a:avLst/>
          </a:prstGeom>
          <a:solidFill>
            <a:srgbClr val="C9DAF8"/>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54" name="Google Shape;354;p11"/>
          <p:cNvSpPr/>
          <p:nvPr/>
        </p:nvSpPr>
        <p:spPr bwMode="auto">
          <a:xfrm rot="-5400000">
            <a:off x="-446340" y="8724615"/>
            <a:ext cx="1716599" cy="187500"/>
          </a:xfrm>
          <a:prstGeom prst="rect">
            <a:avLst/>
          </a:prstGeom>
          <a:noFill/>
          <a:ln>
            <a:noFill/>
          </a:ln>
        </p:spPr>
        <p:txBody>
          <a:bodyPr spcFirstLastPara="1" wrap="square" lIns="91425" tIns="91425" rIns="91425" bIns="91425" anchor="ctr" anchorCtr="0">
            <a:noAutofit/>
          </a:bodyPr>
          <a:lstStyle/>
          <a:p>
            <a:pPr marL="0" marR="0" lvl="0" indent="0" algn="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prix et récompenses</a:t>
            </a:r>
            <a:endParaRPr sz="900" b="0" i="0" u="none" strike="noStrike" cap="none">
              <a:solidFill>
                <a:srgbClr val="810F3F"/>
              </a:solidFill>
              <a:latin typeface="Arial"/>
              <a:ea typeface="Arial"/>
              <a:cs typeface="Arial"/>
            </a:endParaRPr>
          </a:p>
        </p:txBody>
      </p:sp>
      <p:cxnSp>
        <p:nvCxnSpPr>
          <p:cNvPr id="355" name="Google Shape;355;p11"/>
          <p:cNvCxnSpPr>
            <a:cxnSpLocks/>
          </p:cNvCxnSpPr>
          <p:nvPr/>
        </p:nvCxnSpPr>
        <p:spPr bwMode="auto">
          <a:xfrm>
            <a:off x="386825" y="7883875"/>
            <a:ext cx="6843899" cy="0"/>
          </a:xfrm>
          <a:prstGeom prst="straightConnector1">
            <a:avLst/>
          </a:prstGeom>
          <a:noFill/>
          <a:ln w="9525" cap="flat" cmpd="sng">
            <a:solidFill>
              <a:srgbClr val="810F3F"/>
            </a:solidFill>
            <a:prstDash val="solid"/>
            <a:round/>
            <a:headEnd type="oval" w="med" len="med"/>
            <a:tailEnd type="triangle" w="med" len="med"/>
          </a:ln>
        </p:spPr>
      </p:cxnSp>
      <p:sp>
        <p:nvSpPr>
          <p:cNvPr id="356" name="Google Shape;356;p11"/>
          <p:cNvSpPr/>
          <p:nvPr/>
        </p:nvSpPr>
        <p:spPr bwMode="auto">
          <a:xfrm rot="-420762">
            <a:off x="1159540" y="7721724"/>
            <a:ext cx="759280" cy="327043"/>
          </a:xfrm>
          <a:prstGeom prst="rect">
            <a:avLst/>
          </a:prstGeom>
          <a:solidFill>
            <a:srgbClr val="FFFFFF"/>
          </a:solid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40 000 € *</a:t>
            </a:r>
            <a:endParaRPr sz="900" b="0" i="0" u="none" strike="noStrike" cap="none">
              <a:solidFill>
                <a:srgbClr val="000091"/>
              </a:solidFill>
              <a:latin typeface="Arial"/>
              <a:ea typeface="Arial"/>
              <a:cs typeface="Arial"/>
            </a:endParaRPr>
          </a:p>
        </p:txBody>
      </p:sp>
      <p:sp>
        <p:nvSpPr>
          <p:cNvPr id="357" name="Google Shape;357;p11"/>
          <p:cNvSpPr/>
          <p:nvPr/>
        </p:nvSpPr>
        <p:spPr bwMode="auto">
          <a:xfrm rot="-420762">
            <a:off x="3278139" y="7721724"/>
            <a:ext cx="759280" cy="327043"/>
          </a:xfrm>
          <a:prstGeom prst="rect">
            <a:avLst/>
          </a:prstGeom>
          <a:solidFill>
            <a:srgbClr val="FFFFFF"/>
          </a:solid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1 500 € **</a:t>
            </a:r>
            <a:endParaRPr sz="900" b="0" i="0" u="none" strike="noStrike" cap="none">
              <a:solidFill>
                <a:srgbClr val="000091"/>
              </a:solidFill>
              <a:latin typeface="Arial"/>
              <a:ea typeface="Arial"/>
              <a:cs typeface="Arial"/>
            </a:endParaRPr>
          </a:p>
        </p:txBody>
      </p:sp>
      <p:sp>
        <p:nvSpPr>
          <p:cNvPr id="358" name="Google Shape;358;p11"/>
          <p:cNvSpPr/>
          <p:nvPr/>
        </p:nvSpPr>
        <p:spPr bwMode="auto">
          <a:xfrm rot="-420762">
            <a:off x="5244340" y="7721724"/>
            <a:ext cx="759280" cy="327043"/>
          </a:xfrm>
          <a:prstGeom prst="rect">
            <a:avLst/>
          </a:prstGeom>
          <a:solidFill>
            <a:srgbClr val="FFFFFF"/>
          </a:solid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20 000 € **</a:t>
            </a:r>
            <a:endParaRPr sz="900" b="0" i="0" u="none" strike="noStrike" cap="none">
              <a:solidFill>
                <a:srgbClr val="000091"/>
              </a:solidFill>
              <a:latin typeface="Arial"/>
              <a:ea typeface="Arial"/>
              <a:cs typeface="Arial"/>
            </a:endParaRPr>
          </a:p>
        </p:txBody>
      </p:sp>
      <p:sp>
        <p:nvSpPr>
          <p:cNvPr id="359" name="Google Shape;359;p11"/>
          <p:cNvSpPr/>
          <p:nvPr/>
        </p:nvSpPr>
        <p:spPr bwMode="auto">
          <a:xfrm>
            <a:off x="656859" y="8218688"/>
            <a:ext cx="1716599" cy="8094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Lauréat d’une bourse du Lab’Minnov du Ministère de l’Intérieur et des Outres-Mers</a:t>
            </a:r>
            <a:endParaRPr sz="900" b="0" i="0" u="none" strike="noStrike" cap="none">
              <a:solidFill>
                <a:srgbClr val="000091"/>
              </a:solidFill>
              <a:latin typeface="Arial"/>
              <a:ea typeface="Arial"/>
              <a:cs typeface="Arial"/>
            </a:endParaRPr>
          </a:p>
        </p:txBody>
      </p:sp>
      <p:sp>
        <p:nvSpPr>
          <p:cNvPr id="360" name="Google Shape;360;p11"/>
          <p:cNvSpPr/>
          <p:nvPr/>
        </p:nvSpPr>
        <p:spPr bwMode="auto">
          <a:xfrm>
            <a:off x="2799475" y="8279694"/>
            <a:ext cx="1716599" cy="8094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Prix de l’innovation </a:t>
            </a: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des Sapeurs Pompiers de France</a:t>
            </a:r>
            <a:endParaRPr sz="900" b="0" i="0" u="none" strike="noStrike" cap="none">
              <a:solidFill>
                <a:srgbClr val="000091"/>
              </a:solidFill>
              <a:latin typeface="Arial"/>
              <a:ea typeface="Arial"/>
              <a:cs typeface="Arial"/>
            </a:endParaRPr>
          </a:p>
        </p:txBody>
      </p:sp>
      <p:sp>
        <p:nvSpPr>
          <p:cNvPr id="361" name="Google Shape;361;p11"/>
          <p:cNvSpPr/>
          <p:nvPr/>
        </p:nvSpPr>
        <p:spPr bwMode="auto">
          <a:xfrm>
            <a:off x="4697869" y="8231881"/>
            <a:ext cx="1872539" cy="8094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Lauréat d’une dotation suite au 3</a:t>
            </a:r>
            <a:r>
              <a:rPr lang="fr" sz="900" b="0" i="0" u="none" strike="noStrike" cap="none" baseline="30000">
                <a:solidFill>
                  <a:srgbClr val="000091"/>
                </a:solidFill>
                <a:latin typeface="Arial"/>
                <a:ea typeface="Arial"/>
                <a:cs typeface="Arial"/>
              </a:rPr>
              <a:t>ème</a:t>
            </a:r>
            <a:r>
              <a:rPr lang="fr" sz="900" b="0" i="0" u="none" strike="noStrike" cap="none">
                <a:solidFill>
                  <a:srgbClr val="000091"/>
                </a:solidFill>
                <a:latin typeface="Arial"/>
                <a:ea typeface="Arial"/>
                <a:cs typeface="Arial"/>
              </a:rPr>
              <a:t> prix « Inclusion Surdité »</a:t>
            </a:r>
            <a:endParaRPr sz="900" b="0" i="0" u="none" strike="noStrike" cap="none">
              <a:solidFill>
                <a:srgbClr val="000091"/>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0091"/>
                </a:solidFill>
                <a:latin typeface="Arial"/>
                <a:ea typeface="Arial"/>
                <a:cs typeface="Arial"/>
              </a:rPr>
              <a:t>de la Fondation pour l’Audition</a:t>
            </a:r>
            <a:endParaRPr sz="900" b="0" i="0" u="none" strike="noStrike" cap="none">
              <a:solidFill>
                <a:srgbClr val="000091"/>
              </a:solidFill>
              <a:latin typeface="Arial"/>
              <a:ea typeface="Arial"/>
              <a:cs typeface="Arial"/>
            </a:endParaRPr>
          </a:p>
        </p:txBody>
      </p:sp>
      <p:pic>
        <p:nvPicPr>
          <p:cNvPr id="362" name="Google Shape;362;p11"/>
          <p:cNvPicPr/>
          <p:nvPr/>
        </p:nvPicPr>
        <p:blipFill>
          <a:blip r:embed="rId10">
            <a:alphaModFix/>
          </a:blip>
          <a:stretch/>
        </p:blipFill>
        <p:spPr bwMode="auto">
          <a:xfrm>
            <a:off x="1707056" y="7820487"/>
            <a:ext cx="417299" cy="417299"/>
          </a:xfrm>
          <a:prstGeom prst="rect">
            <a:avLst/>
          </a:prstGeom>
          <a:noFill/>
          <a:ln>
            <a:noFill/>
          </a:ln>
        </p:spPr>
      </p:pic>
      <p:pic>
        <p:nvPicPr>
          <p:cNvPr id="363" name="Google Shape;363;p11"/>
          <p:cNvPicPr/>
          <p:nvPr/>
        </p:nvPicPr>
        <p:blipFill>
          <a:blip r:embed="rId10">
            <a:alphaModFix/>
          </a:blip>
          <a:stretch/>
        </p:blipFill>
        <p:spPr bwMode="auto">
          <a:xfrm>
            <a:off x="3826302" y="7820487"/>
            <a:ext cx="417299" cy="417299"/>
          </a:xfrm>
          <a:prstGeom prst="rect">
            <a:avLst/>
          </a:prstGeom>
          <a:noFill/>
          <a:ln>
            <a:noFill/>
          </a:ln>
        </p:spPr>
      </p:pic>
      <p:pic>
        <p:nvPicPr>
          <p:cNvPr id="364" name="Google Shape;364;p11"/>
          <p:cNvPicPr/>
          <p:nvPr/>
        </p:nvPicPr>
        <p:blipFill>
          <a:blip r:embed="rId10">
            <a:alphaModFix/>
          </a:blip>
          <a:stretch/>
        </p:blipFill>
        <p:spPr bwMode="auto">
          <a:xfrm>
            <a:off x="5793152" y="7820487"/>
            <a:ext cx="417299" cy="417299"/>
          </a:xfrm>
          <a:prstGeom prst="rect">
            <a:avLst/>
          </a:prstGeom>
          <a:noFill/>
          <a:ln>
            <a:noFill/>
          </a:ln>
        </p:spPr>
      </p:pic>
      <p:pic>
        <p:nvPicPr>
          <p:cNvPr id="365" name="Google Shape;365;p11"/>
          <p:cNvPicPr/>
          <p:nvPr/>
        </p:nvPicPr>
        <p:blipFill>
          <a:blip r:embed="rId11">
            <a:alphaModFix/>
          </a:blip>
          <a:srcRect l="3858" t="12495" r="2253" b="12140"/>
          <a:stretch/>
        </p:blipFill>
        <p:spPr bwMode="auto">
          <a:xfrm>
            <a:off x="2803800" y="8898850"/>
            <a:ext cx="1716599" cy="459375"/>
          </a:xfrm>
          <a:prstGeom prst="rect">
            <a:avLst/>
          </a:prstGeom>
          <a:noFill/>
          <a:ln>
            <a:noFill/>
          </a:ln>
        </p:spPr>
      </p:pic>
      <p:grpSp>
        <p:nvGrpSpPr>
          <p:cNvPr id="366" name="Google Shape;366;p11"/>
          <p:cNvGrpSpPr/>
          <p:nvPr/>
        </p:nvGrpSpPr>
        <p:grpSpPr bwMode="auto">
          <a:xfrm>
            <a:off x="1245400" y="2680876"/>
            <a:ext cx="81913" cy="232577"/>
            <a:chOff x="6146563" y="6557339"/>
            <a:chExt cx="81913" cy="232577"/>
          </a:xfrm>
        </p:grpSpPr>
        <p:sp>
          <p:nvSpPr>
            <p:cNvPr id="367" name="Google Shape;367;p11"/>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68" name="Google Shape;368;p11"/>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369" name="Google Shape;369;p11"/>
          <p:cNvGrpSpPr/>
          <p:nvPr/>
        </p:nvGrpSpPr>
        <p:grpSpPr bwMode="auto">
          <a:xfrm>
            <a:off x="1464113" y="2680876"/>
            <a:ext cx="81913" cy="232577"/>
            <a:chOff x="6146563" y="6557339"/>
            <a:chExt cx="81913" cy="232577"/>
          </a:xfrm>
        </p:grpSpPr>
        <p:sp>
          <p:nvSpPr>
            <p:cNvPr id="370" name="Google Shape;370;p11"/>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71" name="Google Shape;371;p11"/>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372" name="Google Shape;372;p11"/>
          <p:cNvGrpSpPr/>
          <p:nvPr/>
        </p:nvGrpSpPr>
        <p:grpSpPr bwMode="auto">
          <a:xfrm>
            <a:off x="3616818" y="1837726"/>
            <a:ext cx="81913" cy="232577"/>
            <a:chOff x="6146563" y="6557339"/>
            <a:chExt cx="81913" cy="232577"/>
          </a:xfrm>
        </p:grpSpPr>
        <p:sp>
          <p:nvSpPr>
            <p:cNvPr id="373" name="Google Shape;373;p11"/>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74" name="Google Shape;374;p11"/>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375" name="Google Shape;375;p11"/>
          <p:cNvGrpSpPr/>
          <p:nvPr/>
        </p:nvGrpSpPr>
        <p:grpSpPr bwMode="auto">
          <a:xfrm>
            <a:off x="5744518" y="1837726"/>
            <a:ext cx="81913" cy="232577"/>
            <a:chOff x="6146563" y="6557339"/>
            <a:chExt cx="81913" cy="232577"/>
          </a:xfrm>
        </p:grpSpPr>
        <p:sp>
          <p:nvSpPr>
            <p:cNvPr id="376" name="Google Shape;376;p11"/>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77" name="Google Shape;377;p11"/>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378" name="Google Shape;378;p11"/>
          <p:cNvSpPr/>
          <p:nvPr/>
        </p:nvSpPr>
        <p:spPr bwMode="auto">
          <a:xfrm>
            <a:off x="4926724" y="3545563"/>
            <a:ext cx="1716599" cy="876900"/>
          </a:xfrm>
          <a:prstGeom prst="rect">
            <a:avLst/>
          </a:prstGeom>
          <a:solidFill>
            <a:srgbClr val="009E79">
              <a:alpha val="11764"/>
            </a:srgbClr>
          </a:solidFill>
          <a:ln w="9525" cap="flat" cmpd="sng">
            <a:solidFill>
              <a:srgbClr val="009F7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Séminaire de lancement de </a:t>
            </a:r>
            <a:r>
              <a:rPr lang="fr" sz="900">
                <a:solidFill>
                  <a:srgbClr val="009E79"/>
                </a:solidFill>
              </a:rPr>
              <a:t>l'expérimentation</a:t>
            </a:r>
            <a:r>
              <a:rPr lang="fr" sz="900" b="0" i="0" u="none" strike="noStrike" cap="none">
                <a:solidFill>
                  <a:srgbClr val="009E79"/>
                </a:solidFill>
                <a:latin typeface="Arial"/>
                <a:ea typeface="Arial"/>
                <a:cs typeface="Arial"/>
              </a:rPr>
              <a:t> en mars 2024 : sensibilisation des SDIS des 18 territoires au projet et livraison de l’application V1.2 support.</a:t>
            </a:r>
            <a:endParaRPr sz="900" b="0" i="0" u="none" strike="noStrike" cap="none">
              <a:solidFill>
                <a:srgbClr val="009E79"/>
              </a:solidFill>
              <a:latin typeface="Arial"/>
              <a:ea typeface="Arial"/>
              <a:cs typeface="Arial"/>
            </a:endParaRPr>
          </a:p>
        </p:txBody>
      </p:sp>
      <p:sp>
        <p:nvSpPr>
          <p:cNvPr id="379" name="Google Shape;379;p11"/>
          <p:cNvSpPr/>
          <p:nvPr/>
        </p:nvSpPr>
        <p:spPr bwMode="auto">
          <a:xfrm>
            <a:off x="4927174" y="4795988"/>
            <a:ext cx="1716599" cy="982800"/>
          </a:xfrm>
          <a:prstGeom prst="rect">
            <a:avLst/>
          </a:prstGeom>
          <a:solidFill>
            <a:srgbClr val="F28F6A">
              <a:alpha val="22352"/>
            </a:srgbClr>
          </a:solidFill>
          <a:ln w="9525" cap="flat" cmpd="sng">
            <a:solidFill>
              <a:srgbClr val="F28F6A"/>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dirty="0">
                <a:solidFill>
                  <a:srgbClr val="F28F6A"/>
                </a:solidFill>
                <a:latin typeface="Arial"/>
                <a:ea typeface="Arial"/>
                <a:cs typeface="Arial"/>
              </a:rPr>
              <a:t>Test de grande ampleur déployé sur 18 territoires accueillant </a:t>
            </a:r>
            <a:endParaRPr sz="900" b="0" i="0" u="none" strike="noStrike" cap="none" dirty="0">
              <a:solidFill>
                <a:srgbClr val="F28F6A"/>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dirty="0">
                <a:solidFill>
                  <a:srgbClr val="F28F6A"/>
                </a:solidFill>
                <a:latin typeface="Arial"/>
                <a:ea typeface="Arial"/>
                <a:cs typeface="Arial"/>
              </a:rPr>
              <a:t>les Jeux Olympiques et Paralympiques 2024</a:t>
            </a:r>
            <a:endParaRPr sz="900" b="0" i="0" u="none" strike="noStrike" cap="none" dirty="0">
              <a:solidFill>
                <a:srgbClr val="F28F6A"/>
              </a:solidFill>
              <a:latin typeface="Arial"/>
              <a:ea typeface="Arial"/>
              <a:cs typeface="Arial"/>
            </a:endParaRPr>
          </a:p>
        </p:txBody>
      </p:sp>
      <p:sp>
        <p:nvSpPr>
          <p:cNvPr id="380" name="Google Shape;380;p11"/>
          <p:cNvSpPr/>
          <p:nvPr/>
        </p:nvSpPr>
        <p:spPr bwMode="auto">
          <a:xfrm>
            <a:off x="4921614" y="4496540"/>
            <a:ext cx="1716599" cy="2606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grpSp>
        <p:nvGrpSpPr>
          <p:cNvPr id="381" name="Google Shape;381;p11"/>
          <p:cNvGrpSpPr/>
          <p:nvPr/>
        </p:nvGrpSpPr>
        <p:grpSpPr bwMode="auto">
          <a:xfrm>
            <a:off x="1664703" y="2680791"/>
            <a:ext cx="81913" cy="232577"/>
            <a:chOff x="6146563" y="6557339"/>
            <a:chExt cx="81913" cy="232577"/>
          </a:xfrm>
        </p:grpSpPr>
        <p:sp>
          <p:nvSpPr>
            <p:cNvPr id="382" name="Google Shape;382;p11"/>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383" name="Google Shape;383;p11"/>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F28F6A"/>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pic>
        <p:nvPicPr>
          <p:cNvPr id="384" name="Google Shape;384;p11" descr="Une image contenant Graphique, Police, logo, clipart&#10;&#10;Description générée automatiquement"/>
          <p:cNvPicPr/>
          <p:nvPr/>
        </p:nvPicPr>
        <p:blipFill>
          <a:blip r:embed="rId12">
            <a:alphaModFix/>
          </a:blip>
          <a:stretch/>
        </p:blipFill>
        <p:spPr bwMode="auto">
          <a:xfrm>
            <a:off x="904896" y="8879600"/>
            <a:ext cx="1293067" cy="468000"/>
          </a:xfrm>
          <a:prstGeom prst="rect">
            <a:avLst/>
          </a:prstGeom>
          <a:noFill/>
          <a:ln>
            <a:noFill/>
          </a:ln>
        </p:spPr>
      </p:pic>
      <p:pic>
        <p:nvPicPr>
          <p:cNvPr id="385" name="Google Shape;385;p11" descr="Une image contenant texte, Police, cercle, logo&#10;&#10;Description générée automatiquement"/>
          <p:cNvPicPr/>
          <p:nvPr/>
        </p:nvPicPr>
        <p:blipFill>
          <a:blip r:embed="rId13">
            <a:alphaModFix/>
          </a:blip>
          <a:stretch/>
        </p:blipFill>
        <p:spPr bwMode="auto">
          <a:xfrm>
            <a:off x="5353975" y="8843600"/>
            <a:ext cx="540000" cy="540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0" name="Google Shape;390;p12"/>
          <p:cNvSpPr txBox="1"/>
          <p:nvPr/>
        </p:nvSpPr>
        <p:spPr bwMode="auto">
          <a:xfrm>
            <a:off x="347300" y="364275"/>
            <a:ext cx="6847800" cy="642299"/>
          </a:xfrm>
          <a:prstGeom prst="rect">
            <a:avLst/>
          </a:prstGeom>
          <a:noFill/>
          <a:ln>
            <a:noFill/>
          </a:ln>
        </p:spPr>
        <p:txBody>
          <a:bodyPr spcFirstLastPara="1" wrap="square" lIns="0" tIns="12700" rIns="0" bIns="0" anchor="t" anchorCtr="0">
            <a:noAutofit/>
          </a:bodyPr>
          <a:lstStyle/>
          <a:p>
            <a:pPr marL="0" marR="0" lvl="0" indent="0" algn="r">
              <a:lnSpc>
                <a:spcPct val="100000"/>
              </a:lnSpc>
              <a:spcBef>
                <a:spcPts val="0"/>
              </a:spcBef>
              <a:spcAft>
                <a:spcPts val="0"/>
              </a:spcAft>
              <a:buClr>
                <a:srgbClr val="000000"/>
              </a:buClr>
              <a:buSzPts val="3500"/>
              <a:buFont typeface="Arial"/>
              <a:buNone/>
              <a:defRPr/>
            </a:pPr>
            <a:r>
              <a:rPr lang="fr" sz="3500" b="1" i="0" u="none" strike="noStrike" cap="none">
                <a:solidFill>
                  <a:srgbClr val="810F3F"/>
                </a:solidFill>
                <a:latin typeface="Arial"/>
                <a:ea typeface="Arial"/>
                <a:cs typeface="Arial"/>
              </a:rPr>
              <a:t>Nos perspectives</a:t>
            </a:r>
            <a:endParaRPr sz="1000" b="0" i="0" u="none" strike="noStrike" cap="none">
              <a:solidFill>
                <a:srgbClr val="211D1E"/>
              </a:solidFill>
              <a:latin typeface="Arial"/>
              <a:ea typeface="Arial"/>
              <a:cs typeface="Arial"/>
            </a:endParaRPr>
          </a:p>
        </p:txBody>
      </p:sp>
      <p:sp>
        <p:nvSpPr>
          <p:cNvPr id="391" name="Google Shape;391;p12"/>
          <p:cNvSpPr/>
          <p:nvPr/>
        </p:nvSpPr>
        <p:spPr bwMode="auto">
          <a:xfrm>
            <a:off x="280950" y="1100775"/>
            <a:ext cx="6996899" cy="8502000"/>
          </a:xfrm>
          <a:prstGeom prst="rect">
            <a:avLst/>
          </a:prstGeom>
          <a:noFill/>
          <a:ln w="9525" cap="flat" cmpd="sng">
            <a:solidFill>
              <a:srgbClr val="810F3F"/>
            </a:solidFill>
            <a:prstDash val="dash"/>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cxnSp>
        <p:nvCxnSpPr>
          <p:cNvPr id="392" name="Google Shape;392;p12"/>
          <p:cNvCxnSpPr>
            <a:cxnSpLocks/>
          </p:cNvCxnSpPr>
          <p:nvPr/>
        </p:nvCxnSpPr>
        <p:spPr bwMode="auto">
          <a:xfrm>
            <a:off x="288100" y="1582800"/>
            <a:ext cx="446700" cy="0"/>
          </a:xfrm>
          <a:prstGeom prst="straightConnector1">
            <a:avLst/>
          </a:prstGeom>
          <a:noFill/>
          <a:ln w="9525" cap="flat" cmpd="sng">
            <a:solidFill>
              <a:srgbClr val="810F3F"/>
            </a:solidFill>
            <a:prstDash val="solid"/>
            <a:round/>
            <a:headEnd type="none" w="sm" len="sm"/>
            <a:tailEnd type="triangle" w="med" len="med"/>
          </a:ln>
        </p:spPr>
      </p:cxnSp>
      <p:cxnSp>
        <p:nvCxnSpPr>
          <p:cNvPr id="393" name="Google Shape;393;p12"/>
          <p:cNvCxnSpPr>
            <a:cxnSpLocks/>
          </p:cNvCxnSpPr>
          <p:nvPr/>
        </p:nvCxnSpPr>
        <p:spPr bwMode="auto">
          <a:xfrm>
            <a:off x="731550" y="1582800"/>
            <a:ext cx="6526200" cy="0"/>
          </a:xfrm>
          <a:prstGeom prst="straightConnector1">
            <a:avLst/>
          </a:prstGeom>
          <a:noFill/>
          <a:ln w="9525" cap="flat" cmpd="sng">
            <a:solidFill>
              <a:srgbClr val="810F3F"/>
            </a:solidFill>
            <a:prstDash val="dash"/>
            <a:round/>
            <a:headEnd type="none" w="sm" len="sm"/>
            <a:tailEnd type="triangle" w="med" len="med"/>
          </a:ln>
        </p:spPr>
      </p:cxnSp>
      <p:sp>
        <p:nvSpPr>
          <p:cNvPr id="394" name="Google Shape;394;p12"/>
          <p:cNvSpPr/>
          <p:nvPr/>
        </p:nvSpPr>
        <p:spPr bwMode="auto">
          <a:xfrm>
            <a:off x="977600" y="1452450"/>
            <a:ext cx="1372200" cy="260699"/>
          </a:xfrm>
          <a:prstGeom prst="rect">
            <a:avLst/>
          </a:prstGeom>
          <a:solidFill>
            <a:schemeClr val="lt1"/>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rgbClr val="000000"/>
                </a:solidFill>
                <a:latin typeface="Arial"/>
                <a:ea typeface="Arial"/>
                <a:cs typeface="Arial"/>
              </a:rPr>
              <a:t>FIN 2024 - 2025</a:t>
            </a:r>
            <a:endParaRPr sz="1000" b="0" i="0" u="none" strike="noStrike" cap="none">
              <a:solidFill>
                <a:srgbClr val="000000"/>
              </a:solidFill>
              <a:latin typeface="Arial"/>
              <a:ea typeface="Arial"/>
              <a:cs typeface="Arial"/>
            </a:endParaRPr>
          </a:p>
        </p:txBody>
      </p:sp>
      <p:sp>
        <p:nvSpPr>
          <p:cNvPr id="395" name="Google Shape;395;p12"/>
          <p:cNvSpPr/>
          <p:nvPr/>
        </p:nvSpPr>
        <p:spPr bwMode="auto">
          <a:xfrm>
            <a:off x="3150225" y="1452450"/>
            <a:ext cx="13722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À MOYEN TERME</a:t>
            </a:r>
            <a:endParaRPr sz="1000" b="0" i="0" u="none" strike="noStrike" cap="none">
              <a:solidFill>
                <a:schemeClr val="lt1"/>
              </a:solidFill>
              <a:latin typeface="Arial"/>
              <a:ea typeface="Arial"/>
              <a:cs typeface="Arial"/>
            </a:endParaRPr>
          </a:p>
        </p:txBody>
      </p:sp>
      <p:sp>
        <p:nvSpPr>
          <p:cNvPr id="396" name="Google Shape;396;p12"/>
          <p:cNvSpPr/>
          <p:nvPr/>
        </p:nvSpPr>
        <p:spPr bwMode="auto">
          <a:xfrm>
            <a:off x="5166800" y="1452450"/>
            <a:ext cx="13722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À LONG TERME</a:t>
            </a:r>
            <a:endParaRPr sz="1000" b="0" i="0" u="none" strike="noStrike" cap="none">
              <a:solidFill>
                <a:schemeClr val="lt1"/>
              </a:solidFill>
              <a:latin typeface="Arial"/>
              <a:ea typeface="Arial"/>
              <a:cs typeface="Arial"/>
            </a:endParaRPr>
          </a:p>
        </p:txBody>
      </p:sp>
      <p:sp>
        <p:nvSpPr>
          <p:cNvPr id="397" name="Google Shape;397;p12"/>
          <p:cNvSpPr/>
          <p:nvPr/>
        </p:nvSpPr>
        <p:spPr bwMode="auto">
          <a:xfrm>
            <a:off x="4965094" y="2062725"/>
            <a:ext cx="1716599" cy="15630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Adaptation multi-métiers </a:t>
            </a:r>
            <a:br>
              <a:rPr lang="fr" sz="1400" b="0" i="0" u="none" strike="noStrike" cap="none">
                <a:solidFill>
                  <a:srgbClr val="810F3F"/>
                </a:solidFill>
                <a:latin typeface="Arial"/>
                <a:ea typeface="Arial"/>
                <a:cs typeface="Arial"/>
              </a:rPr>
            </a:br>
            <a:r>
              <a:rPr lang="fr" sz="1400" b="0" i="0" u="none" strike="noStrike" cap="none">
                <a:solidFill>
                  <a:srgbClr val="810F3F"/>
                </a:solidFill>
                <a:latin typeface="Arial"/>
                <a:ea typeface="Arial"/>
                <a:cs typeface="Arial"/>
              </a:rPr>
              <a:t>à l’usage d’autres services de secours</a:t>
            </a:r>
            <a:endParaRPr sz="1400" b="0" i="0" u="none" strike="noStrike" cap="none">
              <a:solidFill>
                <a:srgbClr val="810F3F"/>
              </a:solidFill>
              <a:latin typeface="Arial"/>
              <a:ea typeface="Arial"/>
              <a:cs typeface="Arial"/>
            </a:endParaRPr>
          </a:p>
        </p:txBody>
      </p:sp>
      <p:sp>
        <p:nvSpPr>
          <p:cNvPr id="398" name="Google Shape;398;p12"/>
          <p:cNvSpPr/>
          <p:nvPr/>
        </p:nvSpPr>
        <p:spPr bwMode="auto">
          <a:xfrm>
            <a:off x="2938722" y="1997525"/>
            <a:ext cx="1716599" cy="15630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Déploiement à l’échelle nationale pour les sapeurs pompiers </a:t>
            </a:r>
            <a:endParaRPr sz="14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1000"/>
              <a:buFont typeface="Arial"/>
              <a:buNone/>
              <a:defRPr/>
            </a:pPr>
            <a:endParaRPr sz="10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sp>
        <p:nvSpPr>
          <p:cNvPr id="399" name="Google Shape;399;p12"/>
          <p:cNvSpPr/>
          <p:nvPr/>
        </p:nvSpPr>
        <p:spPr bwMode="auto">
          <a:xfrm>
            <a:off x="2958799" y="3783736"/>
            <a:ext cx="1716599" cy="4808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sp>
        <p:nvSpPr>
          <p:cNvPr id="400" name="Google Shape;400;p12"/>
          <p:cNvSpPr/>
          <p:nvPr/>
        </p:nvSpPr>
        <p:spPr bwMode="auto">
          <a:xfrm>
            <a:off x="2947468" y="4156604"/>
            <a:ext cx="1716599" cy="600000"/>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Déployer le kit d’outils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à l’échelle de tous les SDIS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de France</a:t>
            </a:r>
            <a:endParaRPr sz="900" b="0" i="0" u="none" strike="noStrike" cap="none">
              <a:solidFill>
                <a:srgbClr val="810F3F"/>
              </a:solidFill>
              <a:latin typeface="Arial"/>
              <a:ea typeface="Arial"/>
              <a:cs typeface="Arial"/>
            </a:endParaRPr>
          </a:p>
        </p:txBody>
      </p:sp>
      <p:sp>
        <p:nvSpPr>
          <p:cNvPr id="401" name="Google Shape;401;p12"/>
          <p:cNvSpPr/>
          <p:nvPr/>
        </p:nvSpPr>
        <p:spPr bwMode="auto">
          <a:xfrm>
            <a:off x="2958799" y="3349211"/>
            <a:ext cx="1716599" cy="480899"/>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Intégrer les doctrines nationales comme visée</a:t>
            </a:r>
            <a:endParaRPr sz="900" b="0" i="0" u="none" strike="noStrike" cap="none">
              <a:solidFill>
                <a:srgbClr val="810F3F"/>
              </a:solidFill>
              <a:latin typeface="Arial"/>
              <a:ea typeface="Arial"/>
              <a:cs typeface="Arial"/>
            </a:endParaRPr>
          </a:p>
        </p:txBody>
      </p:sp>
      <p:sp>
        <p:nvSpPr>
          <p:cNvPr id="402" name="Google Shape;402;p12"/>
          <p:cNvSpPr/>
          <p:nvPr/>
        </p:nvSpPr>
        <p:spPr bwMode="auto">
          <a:xfrm>
            <a:off x="833275" y="2131675"/>
            <a:ext cx="1716599" cy="809400"/>
          </a:xfrm>
          <a:prstGeom prst="rect">
            <a:avLst/>
          </a:prstGeom>
          <a:solidFill>
            <a:srgbClr val="F6D6C5">
              <a:alpha val="40000"/>
            </a:srgbClr>
          </a:solidFill>
          <a:ln w="9525" cap="flat"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chemeClr val="accent4"/>
                </a:solidFill>
                <a:latin typeface="Arial"/>
                <a:ea typeface="Arial"/>
                <a:cs typeface="Arial"/>
              </a:rPr>
              <a:t>Ajuster le cahier des charges</a:t>
            </a:r>
            <a:br>
              <a:rPr lang="fr" sz="900" b="0" i="0" u="none" strike="noStrike" cap="none">
                <a:solidFill>
                  <a:schemeClr val="accent4"/>
                </a:solidFill>
                <a:latin typeface="Arial"/>
                <a:ea typeface="Arial"/>
                <a:cs typeface="Arial"/>
              </a:rPr>
            </a:br>
            <a:r>
              <a:rPr lang="fr" sz="900" b="0" i="0" u="none" strike="noStrike" cap="none">
                <a:solidFill>
                  <a:schemeClr val="accent4"/>
                </a:solidFill>
                <a:latin typeface="Arial"/>
                <a:ea typeface="Arial"/>
                <a:cs typeface="Arial"/>
              </a:rPr>
              <a:t>au regard des retours de l’expérimentation JOP</a:t>
            </a:r>
            <a:endParaRPr sz="900" b="0" i="0" u="none" strike="noStrike" cap="none">
              <a:solidFill>
                <a:schemeClr val="accent4"/>
              </a:solidFill>
              <a:latin typeface="Arial"/>
              <a:ea typeface="Arial"/>
              <a:cs typeface="Arial"/>
            </a:endParaRPr>
          </a:p>
        </p:txBody>
      </p:sp>
      <p:sp>
        <p:nvSpPr>
          <p:cNvPr id="403" name="Google Shape;403;p12"/>
          <p:cNvSpPr/>
          <p:nvPr/>
        </p:nvSpPr>
        <p:spPr bwMode="auto">
          <a:xfrm>
            <a:off x="824379" y="3389939"/>
            <a:ext cx="1716599" cy="809400"/>
          </a:xfrm>
          <a:prstGeom prst="rect">
            <a:avLst/>
          </a:prstGeom>
          <a:solidFill>
            <a:srgbClr val="F6D6C5">
              <a:alpha val="40000"/>
            </a:srgbClr>
          </a:solidFill>
          <a:ln w="9525" cap="flat" cmpd="sng">
            <a:solidFill>
              <a:schemeClr val="accent4"/>
            </a:solidFill>
            <a:prstDash val="dash"/>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chemeClr val="accent4"/>
                </a:solidFill>
                <a:latin typeface="Arial"/>
                <a:ea typeface="Arial"/>
                <a:cs typeface="Arial"/>
              </a:rPr>
              <a:t>Faire évoluer le parcours d’usage de l’application et mise en conformité technique grâce au développement d’une V1,2</a:t>
            </a:r>
            <a:endParaRPr sz="900" b="0" i="0" u="none" strike="noStrike" cap="none">
              <a:solidFill>
                <a:schemeClr val="accent4"/>
              </a:solidFill>
              <a:latin typeface="Arial"/>
              <a:ea typeface="Arial"/>
              <a:cs typeface="Arial"/>
            </a:endParaRPr>
          </a:p>
        </p:txBody>
      </p:sp>
      <p:sp>
        <p:nvSpPr>
          <p:cNvPr id="404" name="Google Shape;404;p12"/>
          <p:cNvSpPr/>
          <p:nvPr/>
        </p:nvSpPr>
        <p:spPr bwMode="auto">
          <a:xfrm>
            <a:off x="815482" y="2939224"/>
            <a:ext cx="1716599" cy="4808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grpSp>
        <p:nvGrpSpPr>
          <p:cNvPr id="405" name="Google Shape;405;p12"/>
          <p:cNvGrpSpPr/>
          <p:nvPr/>
        </p:nvGrpSpPr>
        <p:grpSpPr bwMode="auto">
          <a:xfrm>
            <a:off x="4218166" y="4656803"/>
            <a:ext cx="225824" cy="202800"/>
            <a:chOff x="-394825" y="5907025"/>
            <a:chExt cx="225824" cy="202800"/>
          </a:xfrm>
        </p:grpSpPr>
        <p:sp>
          <p:nvSpPr>
            <p:cNvPr id="406" name="Google Shape;406;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07" name="Google Shape;407;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08" name="Google Shape;408;p12"/>
          <p:cNvGrpSpPr/>
          <p:nvPr/>
        </p:nvGrpSpPr>
        <p:grpSpPr bwMode="auto">
          <a:xfrm>
            <a:off x="4443984" y="4656807"/>
            <a:ext cx="225824" cy="202800"/>
            <a:chOff x="-394825" y="5907025"/>
            <a:chExt cx="225824" cy="202800"/>
          </a:xfrm>
        </p:grpSpPr>
        <p:sp>
          <p:nvSpPr>
            <p:cNvPr id="409" name="Google Shape;409;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10" name="Google Shape;410;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11" name="Google Shape;411;p12"/>
          <p:cNvGrpSpPr/>
          <p:nvPr/>
        </p:nvGrpSpPr>
        <p:grpSpPr bwMode="auto">
          <a:xfrm>
            <a:off x="4229497" y="3733157"/>
            <a:ext cx="225824" cy="202800"/>
            <a:chOff x="-394825" y="5907025"/>
            <a:chExt cx="225824" cy="202800"/>
          </a:xfrm>
        </p:grpSpPr>
        <p:sp>
          <p:nvSpPr>
            <p:cNvPr id="412" name="Google Shape;412;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13" name="Google Shape;413;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14" name="Google Shape;414;p12"/>
          <p:cNvGrpSpPr/>
          <p:nvPr/>
        </p:nvGrpSpPr>
        <p:grpSpPr bwMode="auto">
          <a:xfrm>
            <a:off x="4455315" y="3733161"/>
            <a:ext cx="225824" cy="202800"/>
            <a:chOff x="-394825" y="5907025"/>
            <a:chExt cx="225824" cy="202800"/>
          </a:xfrm>
        </p:grpSpPr>
        <p:sp>
          <p:nvSpPr>
            <p:cNvPr id="415" name="Google Shape;415;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16" name="Google Shape;416;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17" name="Google Shape;417;p12"/>
          <p:cNvGrpSpPr/>
          <p:nvPr/>
        </p:nvGrpSpPr>
        <p:grpSpPr bwMode="auto">
          <a:xfrm>
            <a:off x="2115287" y="4173820"/>
            <a:ext cx="225824" cy="202800"/>
            <a:chOff x="-394825" y="5907025"/>
            <a:chExt cx="225824" cy="202800"/>
          </a:xfrm>
        </p:grpSpPr>
        <p:sp>
          <p:nvSpPr>
            <p:cNvPr id="418" name="Google Shape;418;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19" name="Google Shape;419;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20" name="Google Shape;420;p12"/>
          <p:cNvGrpSpPr/>
          <p:nvPr/>
        </p:nvGrpSpPr>
        <p:grpSpPr bwMode="auto">
          <a:xfrm>
            <a:off x="2341105" y="4173824"/>
            <a:ext cx="225824" cy="202800"/>
            <a:chOff x="-394825" y="5907025"/>
            <a:chExt cx="225824" cy="202800"/>
          </a:xfrm>
        </p:grpSpPr>
        <p:sp>
          <p:nvSpPr>
            <p:cNvPr id="421" name="Google Shape;421;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22" name="Google Shape;422;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sp>
        <p:nvSpPr>
          <p:cNvPr id="423" name="Google Shape;423;p12"/>
          <p:cNvSpPr/>
          <p:nvPr/>
        </p:nvSpPr>
        <p:spPr bwMode="auto">
          <a:xfrm rot="-5400000">
            <a:off x="-446340" y="2423540"/>
            <a:ext cx="1716599" cy="187500"/>
          </a:xfrm>
          <a:prstGeom prst="rect">
            <a:avLst/>
          </a:prstGeom>
          <a:noFill/>
          <a:ln>
            <a:noFill/>
          </a:ln>
        </p:spPr>
        <p:txBody>
          <a:bodyPr spcFirstLastPara="1" wrap="square" lIns="91425" tIns="91425" rIns="91425" bIns="91425" anchor="ctr" anchorCtr="0">
            <a:noAutofit/>
          </a:bodyPr>
          <a:lstStyle/>
          <a:p>
            <a:pPr marL="0" marR="0" lvl="0" indent="0" algn="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Avancées des actions</a:t>
            </a:r>
            <a:endParaRPr sz="900" b="0" i="0" u="none" strike="noStrike" cap="none">
              <a:solidFill>
                <a:srgbClr val="810F3F"/>
              </a:solidFill>
              <a:latin typeface="Arial"/>
              <a:ea typeface="Arial"/>
              <a:cs typeface="Arial"/>
            </a:endParaRPr>
          </a:p>
        </p:txBody>
      </p:sp>
      <p:cxnSp>
        <p:nvCxnSpPr>
          <p:cNvPr id="424" name="Google Shape;424;p12"/>
          <p:cNvCxnSpPr>
            <a:cxnSpLocks/>
          </p:cNvCxnSpPr>
          <p:nvPr/>
        </p:nvCxnSpPr>
        <p:spPr bwMode="auto">
          <a:xfrm>
            <a:off x="288100" y="5456076"/>
            <a:ext cx="6969650" cy="0"/>
          </a:xfrm>
          <a:prstGeom prst="straightConnector1">
            <a:avLst/>
          </a:prstGeom>
          <a:noFill/>
          <a:ln w="9525" cap="flat" cmpd="sng">
            <a:solidFill>
              <a:srgbClr val="810F3F"/>
            </a:solidFill>
            <a:prstDash val="dash"/>
            <a:round/>
            <a:headEnd type="none" w="sm" len="sm"/>
            <a:tailEnd type="triangle" w="med" len="med"/>
          </a:ln>
        </p:spPr>
      </p:cxnSp>
      <p:grpSp>
        <p:nvGrpSpPr>
          <p:cNvPr id="425" name="Google Shape;425;p12"/>
          <p:cNvGrpSpPr/>
          <p:nvPr/>
        </p:nvGrpSpPr>
        <p:grpSpPr bwMode="auto">
          <a:xfrm>
            <a:off x="5811943" y="1837726"/>
            <a:ext cx="81913" cy="232577"/>
            <a:chOff x="6146563" y="6557339"/>
            <a:chExt cx="81913" cy="232577"/>
          </a:xfrm>
        </p:grpSpPr>
        <p:sp>
          <p:nvSpPr>
            <p:cNvPr id="426" name="Google Shape;426;p12"/>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27" name="Google Shape;427;p12"/>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428" name="Google Shape;428;p12"/>
          <p:cNvGrpSpPr/>
          <p:nvPr/>
        </p:nvGrpSpPr>
        <p:grpSpPr bwMode="auto">
          <a:xfrm>
            <a:off x="3795368" y="1837726"/>
            <a:ext cx="81913" cy="232577"/>
            <a:chOff x="6146563" y="6557339"/>
            <a:chExt cx="81913" cy="232577"/>
          </a:xfrm>
        </p:grpSpPr>
        <p:sp>
          <p:nvSpPr>
            <p:cNvPr id="429" name="Google Shape;429;p12"/>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30" name="Google Shape;430;p12"/>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431" name="Google Shape;431;p12"/>
          <p:cNvGrpSpPr/>
          <p:nvPr/>
        </p:nvGrpSpPr>
        <p:grpSpPr bwMode="auto">
          <a:xfrm>
            <a:off x="1723418" y="1837726"/>
            <a:ext cx="81913" cy="232577"/>
            <a:chOff x="6146563" y="6557339"/>
            <a:chExt cx="81913" cy="232577"/>
          </a:xfrm>
        </p:grpSpPr>
        <p:sp>
          <p:nvSpPr>
            <p:cNvPr id="432" name="Google Shape;432;p12"/>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009F79"/>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33" name="Google Shape;433;p12"/>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009F79"/>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434" name="Google Shape;434;p12"/>
          <p:cNvGrpSpPr/>
          <p:nvPr/>
        </p:nvGrpSpPr>
        <p:grpSpPr bwMode="auto">
          <a:xfrm>
            <a:off x="1537068" y="1837726"/>
            <a:ext cx="81913" cy="232577"/>
            <a:chOff x="6146563" y="6557339"/>
            <a:chExt cx="81913" cy="232577"/>
          </a:xfrm>
        </p:grpSpPr>
        <p:sp>
          <p:nvSpPr>
            <p:cNvPr id="435" name="Google Shape;435;p12"/>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009F79"/>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36" name="Google Shape;436;p12"/>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009F79"/>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437" name="Google Shape;437;p12"/>
          <p:cNvSpPr/>
          <p:nvPr/>
        </p:nvSpPr>
        <p:spPr bwMode="auto">
          <a:xfrm>
            <a:off x="842100" y="4518713"/>
            <a:ext cx="1716599" cy="809400"/>
          </a:xfrm>
          <a:prstGeom prst="rect">
            <a:avLst/>
          </a:prstGeom>
          <a:solidFill>
            <a:srgbClr val="009E79">
              <a:alpha val="11764"/>
            </a:srgbClr>
          </a:solidFill>
          <a:ln w="9525" cap="flat" cmpd="sng">
            <a:solidFill>
              <a:srgbClr val="009E79"/>
            </a:solidFill>
            <a:prstDash val="dash"/>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Concevoir des ressources </a:t>
            </a:r>
            <a:endParaRPr sz="900" b="0" i="0" u="none" strike="noStrike" cap="none">
              <a:solidFill>
                <a:srgbClr val="009E79"/>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de formation continue </a:t>
            </a:r>
            <a:endParaRPr sz="900" b="0" i="0" u="none" strike="noStrike" cap="none">
              <a:solidFill>
                <a:srgbClr val="009E79"/>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009E79"/>
                </a:solidFill>
                <a:latin typeface="Arial"/>
                <a:ea typeface="Arial"/>
                <a:cs typeface="Arial"/>
              </a:rPr>
              <a:t>(type MOOC) pour permettre aux pompiers de maintenir leurs acquis</a:t>
            </a:r>
            <a:endParaRPr sz="900" b="0" i="0" u="none" strike="noStrike" cap="none">
              <a:solidFill>
                <a:srgbClr val="009E79"/>
              </a:solidFill>
              <a:latin typeface="Arial"/>
              <a:ea typeface="Arial"/>
              <a:cs typeface="Arial"/>
            </a:endParaRPr>
          </a:p>
        </p:txBody>
      </p:sp>
      <p:sp>
        <p:nvSpPr>
          <p:cNvPr id="438" name="Google Shape;438;p12"/>
          <p:cNvSpPr/>
          <p:nvPr/>
        </p:nvSpPr>
        <p:spPr bwMode="auto">
          <a:xfrm>
            <a:off x="865117" y="4147741"/>
            <a:ext cx="1716599" cy="480899"/>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0" i="0" u="none" strike="noStrike" cap="none">
                <a:solidFill>
                  <a:srgbClr val="810F3F"/>
                </a:solidFill>
                <a:latin typeface="Arial"/>
                <a:ea typeface="Arial"/>
                <a:cs typeface="Arial"/>
              </a:rPr>
              <a:t>+</a:t>
            </a:r>
            <a:endParaRPr sz="1400" b="0" i="0" u="none" strike="noStrike" cap="none">
              <a:solidFill>
                <a:srgbClr val="810F3F"/>
              </a:solidFill>
              <a:latin typeface="Arial"/>
              <a:ea typeface="Arial"/>
              <a:cs typeface="Arial"/>
            </a:endParaRPr>
          </a:p>
        </p:txBody>
      </p:sp>
      <p:grpSp>
        <p:nvGrpSpPr>
          <p:cNvPr id="439" name="Google Shape;439;p12"/>
          <p:cNvGrpSpPr/>
          <p:nvPr/>
        </p:nvGrpSpPr>
        <p:grpSpPr bwMode="auto">
          <a:xfrm>
            <a:off x="2107048" y="5205696"/>
            <a:ext cx="225824" cy="202800"/>
            <a:chOff x="-394825" y="5907025"/>
            <a:chExt cx="225824" cy="202800"/>
          </a:xfrm>
        </p:grpSpPr>
        <p:sp>
          <p:nvSpPr>
            <p:cNvPr id="440" name="Google Shape;440;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41" name="Google Shape;441;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grpSp>
        <p:nvGrpSpPr>
          <p:cNvPr id="442" name="Google Shape;442;p12"/>
          <p:cNvGrpSpPr/>
          <p:nvPr/>
        </p:nvGrpSpPr>
        <p:grpSpPr bwMode="auto">
          <a:xfrm>
            <a:off x="2332866" y="5205700"/>
            <a:ext cx="225824" cy="202800"/>
            <a:chOff x="-394825" y="5907025"/>
            <a:chExt cx="225824" cy="202800"/>
          </a:xfrm>
        </p:grpSpPr>
        <p:sp>
          <p:nvSpPr>
            <p:cNvPr id="443" name="Google Shape;443;p12"/>
            <p:cNvSpPr/>
            <p:nvPr/>
          </p:nvSpPr>
          <p:spPr bwMode="auto">
            <a:xfrm>
              <a:off x="-371800" y="5907025"/>
              <a:ext cx="202800" cy="202800"/>
            </a:xfrm>
            <a:prstGeom prst="flowChartConnector">
              <a:avLst/>
            </a:prstGeom>
            <a:solidFill>
              <a:srgbClr val="FFFFFF"/>
            </a:solid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444" name="Google Shape;444;p12"/>
            <p:cNvSpPr txBox="1"/>
            <p:nvPr/>
          </p:nvSpPr>
          <p:spPr bwMode="auto">
            <a:xfrm>
              <a:off x="-394825" y="5907025"/>
              <a:ext cx="118500" cy="202800"/>
            </a:xfrm>
            <a:prstGeom prst="rect">
              <a:avLst/>
            </a:prstGeom>
            <a:no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t>
              </a:r>
              <a:endParaRPr sz="1400" b="0" i="0" u="none" strike="noStrike" cap="none">
                <a:solidFill>
                  <a:srgbClr val="000000"/>
                </a:solidFill>
                <a:latin typeface="Arial"/>
                <a:ea typeface="Arial"/>
                <a:cs typeface="Arial"/>
              </a:endParaRPr>
            </a:p>
          </p:txBody>
        </p:sp>
      </p:grpSp>
      <p:pic>
        <p:nvPicPr>
          <p:cNvPr id="446" name="Google Shape;446;p12"/>
          <p:cNvPicPr/>
          <p:nvPr/>
        </p:nvPicPr>
        <p:blipFill>
          <a:blip r:embed="rId2">
            <a:alphaModFix/>
          </a:blip>
          <a:srcRect l="19301" t="14505" r="20037" b="5438"/>
          <a:stretch/>
        </p:blipFill>
        <p:spPr bwMode="auto">
          <a:xfrm>
            <a:off x="1088696" y="5500089"/>
            <a:ext cx="5434144" cy="4032000"/>
          </a:xfrm>
          <a:prstGeom prst="rect">
            <a:avLst/>
          </a:prstGeom>
          <a:noFill/>
          <a:ln>
            <a:noFill/>
          </a:ln>
          <a:effectLst>
            <a:outerShdw blurRad="63500" sx="102000" sy="102000" algn="ctr" rotWithShape="0">
              <a:srgbClr val="000000">
                <a:alpha val="40000"/>
              </a:srgbClr>
            </a:outerShdw>
          </a:effectLst>
        </p:spPr>
      </p:pic>
      <p:pic>
        <p:nvPicPr>
          <p:cNvPr id="2" name="Image 1">
            <a:extLst>
              <a:ext uri="{FF2B5EF4-FFF2-40B4-BE49-F238E27FC236}">
                <a16:creationId xmlns:a16="http://schemas.microsoft.com/office/drawing/2014/main" id="{8D2BD0EC-5993-57CC-9ACD-D874C39837A1}"/>
              </a:ext>
            </a:extLst>
          </p:cNvPr>
          <p:cNvPicPr>
            <a:picLocks noChangeAspect="1"/>
          </p:cNvPicPr>
          <p:nvPr/>
        </p:nvPicPr>
        <p:blipFill rotWithShape="1">
          <a:blip r:embed="rId3"/>
          <a:srcRect l="8496" r="4968"/>
          <a:stretch/>
        </p:blipFill>
        <p:spPr>
          <a:xfrm>
            <a:off x="4756038" y="3326871"/>
            <a:ext cx="2520000" cy="13797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sp>
        <p:nvSpPr>
          <p:cNvPr id="15" name="Google Shape;491;p15"/>
          <p:cNvSpPr/>
          <p:nvPr/>
        </p:nvSpPr>
        <p:spPr bwMode="auto">
          <a:xfrm>
            <a:off x="333870" y="338846"/>
            <a:ext cx="6981312" cy="428111"/>
          </a:xfrm>
          <a:prstGeom prst="rect">
            <a:avLst/>
          </a:prstGeom>
          <a:solidFill>
            <a:srgbClr val="009F79"/>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a:solidFill>
                  <a:srgbClr val="FFFFFF"/>
                </a:solidFill>
              </a:rPr>
              <a:t>3</a:t>
            </a:r>
            <a:r>
              <a:rPr lang="fr" sz="2500" b="1" i="0" u="none" strike="noStrike" cap="none">
                <a:solidFill>
                  <a:srgbClr val="FFFFFF"/>
                </a:solidFill>
                <a:latin typeface="Arial"/>
                <a:ea typeface="Arial"/>
                <a:cs typeface="Arial"/>
              </a:rPr>
              <a:t>. Kit MC-ASSIST : Plan d’acculturation</a:t>
            </a:r>
            <a:endParaRPr sz="2500" b="1" i="0" u="none" strike="noStrike" cap="none">
              <a:solidFill>
                <a:srgbClr val="000000"/>
              </a:solidFill>
              <a:latin typeface="Arial"/>
              <a:ea typeface="Arial"/>
              <a:cs typeface="Arial"/>
            </a:endParaRPr>
          </a:p>
        </p:txBody>
      </p:sp>
      <p:graphicFrame>
        <p:nvGraphicFramePr>
          <p:cNvPr id="9" name="Google Shape;67;p2"/>
          <p:cNvGraphicFramePr>
            <a:graphicFrameLocks/>
          </p:cNvGraphicFramePr>
          <p:nvPr>
            <p:extLst>
              <p:ext uri="{D42A27DB-BD31-4B8C-83A1-F6EECF244321}">
                <p14:modId xmlns:p14="http://schemas.microsoft.com/office/powerpoint/2010/main" val="2796012753"/>
              </p:ext>
            </p:extLst>
          </p:nvPr>
        </p:nvGraphicFramePr>
        <p:xfrm>
          <a:off x="341105" y="1661311"/>
          <a:ext cx="6981325" cy="2141160"/>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354416">
                <a:tc>
                  <a:txBody>
                    <a:bodyPr/>
                    <a:lstStyle/>
                    <a:p>
                      <a:pPr marL="0" marR="0" lvl="0" indent="0" algn="ctr">
                        <a:lnSpc>
                          <a:spcPct val="100000"/>
                        </a:lnSpc>
                        <a:spcBef>
                          <a:spcPts val="0"/>
                        </a:spcBef>
                        <a:spcAft>
                          <a:spcPts val="0"/>
                        </a:spcAft>
                        <a:buClr>
                          <a:srgbClr val="000000"/>
                        </a:buClr>
                        <a:buSzPts val="1200"/>
                        <a:buFont typeface="Arial"/>
                        <a:buNone/>
                        <a:defRPr/>
                      </a:pPr>
                      <a:r>
                        <a:rPr lang="fr-FR" sz="1200" b="1" u="none" strike="noStrike" cap="none">
                          <a:solidFill>
                            <a:srgbClr val="FFFFFF"/>
                          </a:solidFill>
                          <a:latin typeface="Aptos Display"/>
                        </a:rPr>
                        <a:t>Module de sensibilisation (Initiation – 2h)</a:t>
                      </a:r>
                      <a:endParaRPr sz="1200" b="1" u="none" strike="noStrike" cap="none">
                        <a:solidFill>
                          <a:srgbClr val="FFFFFF"/>
                        </a:solidFill>
                        <a:latin typeface="Aptos Display"/>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009F79"/>
                    </a:solidFill>
                  </a:tcPr>
                </a:tc>
                <a:extLst>
                  <a:ext uri="{0D108BD9-81ED-4DB2-BD59-A6C34878D82A}">
                    <a16:rowId xmlns:a16="http://schemas.microsoft.com/office/drawing/2014/main" val="10000"/>
                  </a:ext>
                </a:extLst>
              </a:tr>
              <a:tr h="1720509">
                <a:tc>
                  <a:txBody>
                    <a:bodyPr/>
                    <a:lstStyle/>
                    <a:p>
                      <a:pPr marL="0" marR="5080" lvl="0" indent="0" algn="l">
                        <a:lnSpc>
                          <a:spcPct val="100000"/>
                        </a:lnSpc>
                        <a:spcBef>
                          <a:spcPts val="0"/>
                        </a:spcBef>
                        <a:spcAft>
                          <a:spcPts val="0"/>
                        </a:spcAft>
                        <a:buClr>
                          <a:srgbClr val="000000"/>
                        </a:buClr>
                        <a:buSzPts val="1050"/>
                        <a:buFont typeface="Arial"/>
                        <a:buNone/>
                        <a:defRPr/>
                      </a:pPr>
                      <a:r>
                        <a:rPr lang="fr-FR" sz="1050" i="1" u="none" strike="noStrike" cap="none" dirty="0">
                          <a:solidFill>
                            <a:srgbClr val="009F79"/>
                          </a:solidFill>
                          <a:latin typeface="Helvetica Neue"/>
                        </a:rPr>
                        <a:t>Objectif : acculturer les Sapeurs-Pompiers sur la problématique actuelle d’une intervention pour la prise en charge d’une victime sourde ou malentendante</a:t>
                      </a:r>
                      <a:endParaRPr i="1" dirty="0"/>
                    </a:p>
                    <a:p>
                      <a:pPr marL="0" marR="5080" lvl="0" indent="0" algn="l">
                        <a:lnSpc>
                          <a:spcPct val="100000"/>
                        </a:lnSpc>
                        <a:spcBef>
                          <a:spcPts val="600"/>
                        </a:spcBef>
                        <a:spcAft>
                          <a:spcPts val="0"/>
                        </a:spcAft>
                        <a:buClr>
                          <a:srgbClr val="000000"/>
                        </a:buClr>
                        <a:buSzPts val="1050"/>
                        <a:buFont typeface="Arial"/>
                        <a:buNone/>
                        <a:defRPr/>
                      </a:pPr>
                      <a:r>
                        <a:rPr lang="fr-FR" sz="1050" b="1" dirty="0">
                          <a:solidFill>
                            <a:srgbClr val="009F79"/>
                          </a:solidFill>
                          <a:latin typeface="Helvetica Neue"/>
                        </a:rPr>
                        <a:t>Compétences</a:t>
                      </a:r>
                      <a:r>
                        <a:rPr lang="fr-FR" sz="1050" b="1" u="none" strike="noStrike" cap="none" dirty="0">
                          <a:solidFill>
                            <a:srgbClr val="009F79"/>
                          </a:solidFill>
                          <a:latin typeface="Helvetica Neue"/>
                        </a:rPr>
                        <a:t> attendues :</a:t>
                      </a:r>
                      <a:endParaRPr dirty="0"/>
                    </a:p>
                    <a:p>
                      <a:pPr marL="171450" marR="5080" lvl="0" indent="-171450" algn="l">
                        <a:lnSpc>
                          <a:spcPct val="100000"/>
                        </a:lnSpc>
                        <a:spcBef>
                          <a:spcPts val="0"/>
                        </a:spcBef>
                        <a:spcAft>
                          <a:spcPts val="0"/>
                        </a:spcAft>
                        <a:buClr>
                          <a:srgbClr val="000000"/>
                        </a:buClr>
                        <a:buSzPts val="1050"/>
                        <a:buFont typeface="Arial"/>
                        <a:buChar char="•"/>
                        <a:defRPr/>
                      </a:pPr>
                      <a:r>
                        <a:rPr lang="fr-FR" sz="1050" dirty="0">
                          <a:latin typeface="Helvetica Neue"/>
                        </a:rPr>
                        <a:t>Savoir établir un mode de communication adapté à la victime. Utilisation des signes de base pour l’abordage.</a:t>
                      </a:r>
                      <a:endParaRPr dirty="0"/>
                    </a:p>
                    <a:p>
                      <a:pPr marL="171450" marR="5080" lvl="0" indent="-171450" algn="l">
                        <a:lnSpc>
                          <a:spcPct val="100000"/>
                        </a:lnSpc>
                        <a:spcBef>
                          <a:spcPts val="0"/>
                        </a:spcBef>
                        <a:spcAft>
                          <a:spcPts val="0"/>
                        </a:spcAft>
                        <a:buClr>
                          <a:srgbClr val="000000"/>
                        </a:buClr>
                        <a:buSzPts val="1050"/>
                        <a:buFont typeface="Arial"/>
                        <a:buChar char="•"/>
                        <a:defRPr/>
                      </a:pPr>
                      <a:r>
                        <a:rPr lang="fr-FR" sz="1050" dirty="0">
                          <a:latin typeface="Helvetica Neue"/>
                        </a:rPr>
                        <a:t>Savoir utiliser l’outil d’intervention (Application MC-ASSIST) pour réaliser un bilan secouriste conforme.</a:t>
                      </a:r>
                      <a:endParaRPr sz="1050" dirty="0">
                        <a:latin typeface="Helvetica Neue"/>
                      </a:endParaRPr>
                    </a:p>
                    <a:p>
                      <a:pPr marL="0" marR="5080" lvl="0" indent="0" algn="l">
                        <a:lnSpc>
                          <a:spcPct val="100000"/>
                        </a:lnSpc>
                        <a:spcBef>
                          <a:spcPts val="600"/>
                        </a:spcBef>
                        <a:spcAft>
                          <a:spcPts val="0"/>
                        </a:spcAft>
                        <a:buClr>
                          <a:srgbClr val="000000"/>
                        </a:buClr>
                        <a:buSzPts val="1000"/>
                        <a:buFont typeface="Arial"/>
                        <a:buNone/>
                        <a:defRPr/>
                      </a:pPr>
                      <a:r>
                        <a:rPr lang="fr-FR" sz="1050" b="1" u="none" strike="noStrike" cap="none" dirty="0">
                          <a:solidFill>
                            <a:srgbClr val="009F79"/>
                          </a:solidFill>
                          <a:latin typeface="Helvetica Neue"/>
                        </a:rPr>
                        <a:t>Contenu :</a:t>
                      </a:r>
                      <a:endParaRPr dirty="0"/>
                    </a:p>
                    <a:p>
                      <a:pPr marL="171450" marR="5080" lvl="0" indent="-171450" algn="l">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latin typeface="Helvetica Neue"/>
                        </a:rPr>
                        <a:t>Séquence de s</a:t>
                      </a:r>
                      <a:r>
                        <a:rPr lang="fr-FR" sz="1050" b="0" u="none" strike="noStrike" cap="none" dirty="0">
                          <a:solidFill>
                            <a:srgbClr val="000000"/>
                          </a:solidFill>
                          <a:latin typeface="Helvetica Neue"/>
                          <a:ea typeface="Helvetica Neue"/>
                          <a:cs typeface="Helvetica Neue"/>
                        </a:rPr>
                        <a:t>ensibilisation - ensemble du contenu </a:t>
                      </a:r>
                      <a:r>
                        <a:rPr lang="fr-FR" sz="1050" b="0" u="none" strike="noStrike" cap="none" dirty="0" err="1">
                          <a:solidFill>
                            <a:srgbClr val="000000"/>
                          </a:solidFill>
                          <a:latin typeface="Helvetica Neue"/>
                          <a:ea typeface="Helvetica Neue"/>
                          <a:cs typeface="Helvetica Neue"/>
                        </a:rPr>
                        <a:t>powerpoint</a:t>
                      </a:r>
                      <a:r>
                        <a:rPr lang="fr-FR" sz="1050" b="0" u="none" strike="noStrike" cap="none" dirty="0">
                          <a:solidFill>
                            <a:srgbClr val="000000"/>
                          </a:solidFill>
                          <a:latin typeface="Helvetica Neue"/>
                          <a:ea typeface="Helvetica Neue"/>
                          <a:cs typeface="Helvetica Neue"/>
                        </a:rPr>
                        <a:t> : </a:t>
                      </a:r>
                      <a:r>
                        <a:rPr lang="fr-FR" sz="1050" b="1" u="none" strike="noStrike" cap="none" dirty="0">
                          <a:solidFill>
                            <a:srgbClr val="000000"/>
                          </a:solidFill>
                          <a:latin typeface="Helvetica Neue"/>
                        </a:rPr>
                        <a:t>1. </a:t>
                      </a:r>
                      <a:r>
                        <a:rPr lang="fr-FR" sz="1050" b="0" u="none" strike="noStrike" cap="none" dirty="0">
                          <a:solidFill>
                            <a:srgbClr val="000000"/>
                          </a:solidFill>
                          <a:latin typeface="Helvetica Neue"/>
                        </a:rPr>
                        <a:t>Prise de conscience  </a:t>
                      </a:r>
                      <a:r>
                        <a:rPr lang="fr-FR" sz="1050" b="1" u="none" strike="noStrike" cap="none" dirty="0">
                          <a:solidFill>
                            <a:srgbClr val="000000"/>
                          </a:solidFill>
                          <a:latin typeface="Helvetica Neue"/>
                        </a:rPr>
                        <a:t>2. </a:t>
                      </a:r>
                      <a:r>
                        <a:rPr lang="fr-FR" sz="1050" b="0" u="none" strike="noStrike" cap="none" dirty="0">
                          <a:solidFill>
                            <a:srgbClr val="000000"/>
                          </a:solidFill>
                          <a:latin typeface="Helvetica Neue"/>
                        </a:rPr>
                        <a:t>Informations Culture Sourde </a:t>
                      </a:r>
                      <a:r>
                        <a:rPr lang="fr-FR" sz="1050" b="1" u="none" strike="noStrike" cap="none" dirty="0">
                          <a:solidFill>
                            <a:srgbClr val="000000"/>
                          </a:solidFill>
                          <a:latin typeface="Helvetica Neue"/>
                        </a:rPr>
                        <a:t>3. </a:t>
                      </a:r>
                      <a:r>
                        <a:rPr lang="fr-FR" sz="1050" b="0" u="none" strike="noStrike" cap="none" dirty="0">
                          <a:solidFill>
                            <a:srgbClr val="000000"/>
                          </a:solidFill>
                          <a:latin typeface="Helvetica Neue"/>
                        </a:rPr>
                        <a:t>Solutions adaptées </a:t>
                      </a:r>
                      <a:r>
                        <a:rPr lang="fr-FR" sz="1050" b="1" u="none" strike="noStrike" cap="none" dirty="0">
                          <a:solidFill>
                            <a:srgbClr val="000000"/>
                          </a:solidFill>
                          <a:latin typeface="Helvetica Neue"/>
                        </a:rPr>
                        <a:t>4. </a:t>
                      </a:r>
                      <a:r>
                        <a:rPr lang="fr-FR" sz="1050" b="0" u="none" strike="noStrike" cap="none" dirty="0">
                          <a:solidFill>
                            <a:srgbClr val="000000"/>
                          </a:solidFill>
                          <a:latin typeface="Helvetica Neue"/>
                        </a:rPr>
                        <a:t>Apprentissage signes LSF de base </a:t>
                      </a:r>
                      <a:r>
                        <a:rPr lang="fr-FR" sz="1050" b="1" u="none" strike="noStrike" cap="none" dirty="0">
                          <a:solidFill>
                            <a:srgbClr val="000000"/>
                          </a:solidFill>
                          <a:latin typeface="Helvetica Neue"/>
                        </a:rPr>
                        <a:t>5. </a:t>
                      </a:r>
                      <a:r>
                        <a:rPr lang="fr-FR" sz="1050" b="0" u="none" strike="noStrike" cap="none" dirty="0">
                          <a:solidFill>
                            <a:srgbClr val="000000"/>
                          </a:solidFill>
                          <a:latin typeface="Helvetica Neue"/>
                        </a:rPr>
                        <a:t>Analyse situation simple en LSF.</a:t>
                      </a:r>
                      <a:endParaRPr lang="fr-FR" sz="1050" b="0" u="none" strike="noStrike" cap="none" dirty="0">
                        <a:solidFill>
                          <a:srgbClr val="000000"/>
                        </a:solidFill>
                        <a:latin typeface="Helvetica Neue"/>
                        <a:cs typeface="Arial"/>
                      </a:endParaRPr>
                    </a:p>
                    <a:p>
                      <a:pPr marL="171450" marR="5080" lvl="0" indent="-171450" algn="l">
                        <a:lnSpc>
                          <a:spcPct val="100000"/>
                        </a:lnSpc>
                        <a:spcBef>
                          <a:spcPts val="0"/>
                        </a:spcBef>
                        <a:spcAft>
                          <a:spcPts val="0"/>
                        </a:spcAft>
                        <a:buClr>
                          <a:srgbClr val="000000"/>
                        </a:buClr>
                        <a:buSzPts val="1000"/>
                        <a:buFont typeface="Arial"/>
                        <a:buChar char="•"/>
                        <a:defRPr/>
                      </a:pPr>
                      <a:r>
                        <a:rPr lang="fr-FR" sz="1050" u="none" strike="noStrike" cap="none" dirty="0">
                          <a:solidFill>
                            <a:srgbClr val="000000"/>
                          </a:solidFill>
                          <a:latin typeface="Helvetica Neue"/>
                          <a:ea typeface="Helvetica Neue"/>
                          <a:cs typeface="Helvetica Neue"/>
                        </a:rPr>
                        <a:t>Outil d'évaluation à chaud : Questionnaire </a:t>
                      </a:r>
                      <a:r>
                        <a:rPr lang="fr-FR" sz="1050" u="none" strike="noStrike" cap="none" dirty="0" err="1">
                          <a:solidFill>
                            <a:srgbClr val="000000"/>
                          </a:solidFill>
                          <a:latin typeface="Helvetica Neue"/>
                          <a:ea typeface="Helvetica Neue"/>
                          <a:cs typeface="Helvetica Neue"/>
                        </a:rPr>
                        <a:t>kahoot</a:t>
                      </a:r>
                      <a:r>
                        <a:rPr lang="fr-FR" sz="1050" u="none" strike="noStrike" cap="none" dirty="0">
                          <a:solidFill>
                            <a:srgbClr val="000000"/>
                          </a:solidFill>
                          <a:latin typeface="Helvetica Neue"/>
                          <a:ea typeface="Helvetica Neue"/>
                          <a:cs typeface="Helvetica Neue"/>
                        </a:rPr>
                        <a:t> (10 questions) sur le savoir essentiel à acquérir.</a:t>
                      </a:r>
                      <a:endParaRPr sz="1050" u="none" strike="noStrike" cap="none" dirty="0">
                        <a:solidFill>
                          <a:srgbClr val="000000"/>
                        </a:solidFill>
                        <a:latin typeface="Helvetica Neue"/>
                        <a:ea typeface="Helvetica Neue"/>
                        <a:cs typeface="Helvetica Neue"/>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sp>
        <p:nvSpPr>
          <p:cNvPr id="10" name="Google Shape;68;p2"/>
          <p:cNvSpPr/>
          <p:nvPr/>
        </p:nvSpPr>
        <p:spPr bwMode="auto">
          <a:xfrm>
            <a:off x="341104" y="1001373"/>
            <a:ext cx="6981313" cy="614689"/>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R="5080" lvl="0" algn="l">
              <a:spcBef>
                <a:spcPts val="0"/>
              </a:spcBef>
              <a:spcAft>
                <a:spcPts val="0"/>
              </a:spcAft>
              <a:buClr>
                <a:srgbClr val="000000"/>
              </a:buClr>
              <a:buSzPts val="1400"/>
              <a:defRPr/>
            </a:pPr>
            <a:r>
              <a:rPr lang="fr-FR" sz="1200" b="0" i="0" u="none" strike="noStrike" cap="none" dirty="0" err="1">
                <a:solidFill>
                  <a:srgbClr val="009F79"/>
                </a:solidFill>
                <a:latin typeface="Helvetica Neue"/>
              </a:rPr>
              <a:t>Pré-requis</a:t>
            </a:r>
            <a:r>
              <a:rPr lang="fr-FR" sz="1200" b="0" i="0" u="none" strike="noStrike" cap="none" dirty="0">
                <a:solidFill>
                  <a:srgbClr val="009F79"/>
                </a:solidFill>
                <a:latin typeface="Helvetica Neue"/>
              </a:rPr>
              <a:t> à la sensibilisation</a:t>
            </a:r>
            <a:endParaRPr sz="1200" b="0" i="0" u="none" strike="noStrike" cap="none" dirty="0">
              <a:solidFill>
                <a:srgbClr val="009F79"/>
              </a:solidFill>
              <a:latin typeface="Helvetica Neue"/>
              <a:ea typeface="Helvetica Neue"/>
              <a:cs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dirty="0">
                <a:solidFill>
                  <a:srgbClr val="009F79"/>
                </a:solidFill>
                <a:latin typeface="Helvetica Neue"/>
                <a:ea typeface="Helvetica Neue"/>
                <a:cs typeface="Helvetica Neue"/>
              </a:rPr>
              <a:t>Objectif : </a:t>
            </a:r>
            <a:r>
              <a:rPr lang="fr-FR" sz="1050" b="0" i="0" u="none" strike="noStrike" cap="none" dirty="0">
                <a:solidFill>
                  <a:srgbClr val="000000"/>
                </a:solidFill>
                <a:latin typeface="Helvetica Neue"/>
                <a:ea typeface="Helvetica Neue"/>
                <a:cs typeface="Helvetica Neue"/>
              </a:rPr>
              <a:t>Evaluer le niveau de connaissances des </a:t>
            </a:r>
            <a:r>
              <a:rPr lang="fr-FR" sz="1050" dirty="0">
                <a:latin typeface="Helvetica Neue"/>
                <a:ea typeface="Helvetica Neue"/>
                <a:cs typeface="Helvetica Neue"/>
              </a:rPr>
              <a:t>personnels </a:t>
            </a:r>
            <a:r>
              <a:rPr lang="fr-FR" sz="1050" b="0" i="0" u="none" strike="noStrike" cap="none" dirty="0">
                <a:solidFill>
                  <a:srgbClr val="000000"/>
                </a:solidFill>
                <a:latin typeface="Helvetica Neue"/>
                <a:ea typeface="Helvetica Neue"/>
                <a:cs typeface="Helvetica Neue"/>
              </a:rPr>
              <a:t>sur le sujet afin d’adapter la sensibilisation.</a:t>
            </a:r>
            <a:endParaRPr sz="1050" dirty="0">
              <a:latin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dirty="0">
                <a:solidFill>
                  <a:srgbClr val="009F79"/>
                </a:solidFill>
                <a:latin typeface="Helvetica Neue"/>
                <a:ea typeface="Helvetica Neue"/>
                <a:cs typeface="Helvetica Neue"/>
              </a:rPr>
              <a:t>Contenu : </a:t>
            </a:r>
            <a:r>
              <a:rPr lang="fr-FR" sz="1050" b="0" i="0" u="none" strike="noStrike" cap="none" dirty="0">
                <a:solidFill>
                  <a:srgbClr val="000000"/>
                </a:solidFill>
                <a:latin typeface="Helvetica Neue"/>
                <a:ea typeface="Helvetica Neue"/>
                <a:cs typeface="Helvetica Neue"/>
              </a:rPr>
              <a:t>Questions sur la communauté sourde ou malentendante et la situation avec les secours aujourd'hui.</a:t>
            </a:r>
            <a:endParaRPr sz="1050" dirty="0">
              <a:latin typeface="Helvetica Neue"/>
            </a:endParaRPr>
          </a:p>
        </p:txBody>
      </p:sp>
      <p:sp>
        <p:nvSpPr>
          <p:cNvPr id="11" name="Google Shape;69;p2"/>
          <p:cNvSpPr/>
          <p:nvPr/>
        </p:nvSpPr>
        <p:spPr bwMode="auto">
          <a:xfrm>
            <a:off x="333870" y="3814060"/>
            <a:ext cx="6981313" cy="912825"/>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L="0" marR="5080" lvl="0" indent="0" algn="l">
              <a:spcBef>
                <a:spcPts val="0"/>
              </a:spcBef>
              <a:spcAft>
                <a:spcPts val="0"/>
              </a:spcAft>
              <a:buClr>
                <a:srgbClr val="000000"/>
              </a:buClr>
              <a:buSzPts val="1400"/>
              <a:buFont typeface="Arial"/>
              <a:buNone/>
              <a:defRPr/>
            </a:pPr>
            <a:r>
              <a:rPr lang="fr-FR" sz="1050" b="0" i="0" u="none" strike="noStrike" cap="none">
                <a:solidFill>
                  <a:srgbClr val="009F79"/>
                </a:solidFill>
                <a:latin typeface="Helvetica Neue"/>
              </a:rPr>
              <a:t>Après le module de sensibilisation -&gt; Avant le module de perfectionnement</a:t>
            </a:r>
            <a:endParaRPr sz="1050" b="0" i="0" u="none" strike="noStrike" cap="none">
              <a:solidFill>
                <a:srgbClr val="009F79"/>
              </a:solidFill>
              <a:latin typeface="Helvetica Neue"/>
              <a:ea typeface="Helvetica Neue"/>
              <a:cs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a:solidFill>
                  <a:srgbClr val="009F79"/>
                </a:solidFill>
                <a:latin typeface="Helvetica Neue"/>
                <a:ea typeface="Helvetica Neue"/>
                <a:cs typeface="Helvetica Neue"/>
              </a:rPr>
              <a:t>Objectif : </a:t>
            </a:r>
            <a:r>
              <a:rPr lang="fr-FR" sz="1050">
                <a:latin typeface="Helvetica Neue"/>
                <a:ea typeface="Helvetica Neue"/>
                <a:cs typeface="Helvetica Neue"/>
              </a:rPr>
              <a:t>C</a:t>
            </a:r>
            <a:r>
              <a:rPr lang="fr-FR" sz="1050" b="0" i="0" u="none" strike="noStrike" cap="none">
                <a:solidFill>
                  <a:srgbClr val="000000"/>
                </a:solidFill>
                <a:latin typeface="Helvetica Neue"/>
                <a:ea typeface="Helvetica Neue"/>
                <a:cs typeface="Helvetica Neue"/>
              </a:rPr>
              <a:t>ontrôler le niveau d'acquisition à froid de l'acculturation puis remettre en mémoire ce qui a été vu </a:t>
            </a:r>
            <a:r>
              <a:rPr lang="fr-FR" sz="1050">
                <a:latin typeface="Helvetica Neue"/>
                <a:ea typeface="Helvetica Neue"/>
                <a:cs typeface="Helvetica Neue"/>
              </a:rPr>
              <a:t>lors du module de</a:t>
            </a:r>
            <a:r>
              <a:rPr lang="fr-FR" sz="1050" b="0" i="0" u="none" strike="noStrike" cap="none">
                <a:solidFill>
                  <a:srgbClr val="000000"/>
                </a:solidFill>
                <a:latin typeface="Helvetica Neue"/>
                <a:ea typeface="Helvetica Neue"/>
                <a:cs typeface="Helvetica Neue"/>
              </a:rPr>
              <a:t> sensibilisation.</a:t>
            </a:r>
            <a:endParaRPr sz="1050">
              <a:latin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a:solidFill>
                  <a:srgbClr val="009F79"/>
                </a:solidFill>
                <a:latin typeface="Helvetica Neue"/>
                <a:ea typeface="Helvetica Neue"/>
                <a:cs typeface="Helvetica Neue"/>
              </a:rPr>
              <a:t>Contenu : </a:t>
            </a:r>
            <a:r>
              <a:rPr lang="fr-FR" sz="1050" b="0" i="0" u="none" strike="noStrike" cap="none">
                <a:solidFill>
                  <a:srgbClr val="000000"/>
                </a:solidFill>
                <a:latin typeface="Helvetica Neue"/>
                <a:ea typeface="Helvetica Neue"/>
                <a:cs typeface="Helvetica Neue"/>
              </a:rPr>
              <a:t>Outil d'évaluation à froid à utiliser : questionnaire</a:t>
            </a:r>
            <a:r>
              <a:rPr lang="fr-FR" sz="1050" u="none" strike="noStrike" cap="none">
                <a:solidFill>
                  <a:srgbClr val="000000"/>
                </a:solidFill>
                <a:latin typeface="Helvetica Neue"/>
                <a:ea typeface="Helvetica Neue"/>
                <a:cs typeface="Helvetica Neue"/>
              </a:rPr>
              <a:t> kahoot (20 questions) sur le savoir essentiel acquis</a:t>
            </a:r>
            <a:r>
              <a:rPr lang="fr-FR" sz="1050">
                <a:latin typeface="Helvetica Neue"/>
                <a:ea typeface="Helvetica Neue"/>
                <a:cs typeface="Helvetica Neue"/>
              </a:rPr>
              <a:t> </a:t>
            </a:r>
            <a:r>
              <a:rPr lang="fr-FR" sz="1050" b="0" i="0" u="none" strike="noStrike" cap="none">
                <a:solidFill>
                  <a:srgbClr val="000000"/>
                </a:solidFill>
                <a:latin typeface="Helvetica Neue"/>
                <a:ea typeface="Helvetica Neue"/>
                <a:cs typeface="Helvetica Neue"/>
              </a:rPr>
              <a:t>et test de l’appropriation de l’application MC-ASSIST sur tablette en mode formation.</a:t>
            </a:r>
            <a:endParaRPr sz="1050">
              <a:latin typeface="Helvetica Neue"/>
            </a:endParaRPr>
          </a:p>
        </p:txBody>
      </p:sp>
      <p:graphicFrame>
        <p:nvGraphicFramePr>
          <p:cNvPr id="16" name="Google Shape;70;p2"/>
          <p:cNvGraphicFramePr>
            <a:graphicFrameLocks/>
          </p:cNvGraphicFramePr>
          <p:nvPr>
            <p:extLst>
              <p:ext uri="{D42A27DB-BD31-4B8C-83A1-F6EECF244321}">
                <p14:modId xmlns:p14="http://schemas.microsoft.com/office/powerpoint/2010/main" val="3919017239"/>
              </p:ext>
            </p:extLst>
          </p:nvPr>
        </p:nvGraphicFramePr>
        <p:xfrm>
          <a:off x="333870" y="4767300"/>
          <a:ext cx="6981325" cy="2461200"/>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334473">
                <a:tc>
                  <a:txBody>
                    <a:bodyPr/>
                    <a:lstStyle/>
                    <a:p>
                      <a:pPr marL="0" marR="0" lvl="0" indent="0" algn="ctr">
                        <a:lnSpc>
                          <a:spcPct val="100000"/>
                        </a:lnSpc>
                        <a:spcBef>
                          <a:spcPts val="0"/>
                        </a:spcBef>
                        <a:spcAft>
                          <a:spcPts val="0"/>
                        </a:spcAft>
                        <a:buClr>
                          <a:srgbClr val="000000"/>
                        </a:buClr>
                        <a:buSzPts val="1200"/>
                        <a:buFont typeface="Arial"/>
                        <a:buNone/>
                        <a:defRPr/>
                      </a:pPr>
                      <a:r>
                        <a:rPr lang="fr-FR" sz="1200" b="1" u="none" strike="noStrike" cap="none" dirty="0">
                          <a:solidFill>
                            <a:srgbClr val="FFFFFF"/>
                          </a:solidFill>
                          <a:latin typeface="Aptos Display"/>
                        </a:rPr>
                        <a:t>                                     Module de perfectionnement  (remplacement de la sensibilisation – 2h)</a:t>
                      </a:r>
                      <a:endParaRPr sz="1200" b="1" u="none" strike="noStrike" cap="none" dirty="0">
                        <a:solidFill>
                          <a:srgbClr val="FFFFFF"/>
                        </a:solidFill>
                        <a:latin typeface="Aptos Display"/>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009F79"/>
                    </a:solidFill>
                  </a:tcPr>
                </a:tc>
                <a:extLst>
                  <a:ext uri="{0D108BD9-81ED-4DB2-BD59-A6C34878D82A}">
                    <a16:rowId xmlns:a16="http://schemas.microsoft.com/office/drawing/2014/main" val="10000"/>
                  </a:ext>
                </a:extLst>
              </a:tr>
              <a:tr h="2046606">
                <a:tc>
                  <a:txBody>
                    <a:bodyPr/>
                    <a:lstStyle/>
                    <a:p>
                      <a:pPr marL="0" marR="5080" lvl="0" indent="0" algn="l">
                        <a:lnSpc>
                          <a:spcPct val="100000"/>
                        </a:lnSpc>
                        <a:spcBef>
                          <a:spcPts val="600"/>
                        </a:spcBef>
                        <a:spcAft>
                          <a:spcPts val="0"/>
                        </a:spcAft>
                        <a:buClr>
                          <a:srgbClr val="000000"/>
                        </a:buClr>
                        <a:buSzPts val="1050"/>
                        <a:buFont typeface="Arial"/>
                        <a:buNone/>
                        <a:defRPr/>
                      </a:pPr>
                      <a:r>
                        <a:rPr lang="fr-FR" sz="1050" i="1" u="none" strike="noStrike" cap="none" dirty="0">
                          <a:solidFill>
                            <a:srgbClr val="009F79"/>
                          </a:solidFill>
                          <a:latin typeface="Helvetica Neue"/>
                        </a:rPr>
                        <a:t>Objectifs : Renforcer le savoir acquis dans le module de sensibilisation, mettre en application l’outil d’intervention et consolider les savoirs liés à la compréhension d’une situation en LSF. </a:t>
                      </a:r>
                      <a:endParaRPr dirty="0"/>
                    </a:p>
                    <a:p>
                      <a:pPr marL="0" marR="5080" lvl="0" indent="0" algn="l">
                        <a:lnSpc>
                          <a:spcPct val="100000"/>
                        </a:lnSpc>
                        <a:spcBef>
                          <a:spcPts val="600"/>
                        </a:spcBef>
                        <a:spcAft>
                          <a:spcPts val="0"/>
                        </a:spcAft>
                        <a:buClr>
                          <a:srgbClr val="000000"/>
                        </a:buClr>
                        <a:buSzPts val="1050"/>
                        <a:buFont typeface="Arial"/>
                        <a:buNone/>
                        <a:defRPr/>
                      </a:pPr>
                      <a:r>
                        <a:rPr lang="fr-FR" sz="1050" b="1" dirty="0">
                          <a:solidFill>
                            <a:srgbClr val="009F79"/>
                          </a:solidFill>
                          <a:latin typeface="Helvetica Neue"/>
                        </a:rPr>
                        <a:t>Compétences</a:t>
                      </a:r>
                      <a:r>
                        <a:rPr lang="fr-FR" sz="1050" b="1" u="none" strike="noStrike" cap="none" dirty="0">
                          <a:solidFill>
                            <a:srgbClr val="009F79"/>
                          </a:solidFill>
                          <a:latin typeface="Helvetica Neue"/>
                        </a:rPr>
                        <a:t> attendues :</a:t>
                      </a:r>
                      <a:endParaRPr dirty="0"/>
                    </a:p>
                    <a:p>
                      <a:pPr marL="171450" marR="5080" lvl="0" indent="-171450" algn="l">
                        <a:lnSpc>
                          <a:spcPct val="100000"/>
                        </a:lnSpc>
                        <a:spcBef>
                          <a:spcPts val="0"/>
                        </a:spcBef>
                        <a:spcAft>
                          <a:spcPts val="0"/>
                        </a:spcAft>
                        <a:buClr>
                          <a:srgbClr val="000000"/>
                        </a:buClr>
                        <a:buSzPts val="1050"/>
                        <a:buFont typeface="Arial"/>
                        <a:buChar char="•"/>
                        <a:defRPr/>
                      </a:pPr>
                      <a:r>
                        <a:rPr lang="fr-FR" sz="1050" dirty="0">
                          <a:latin typeface="Helvetica Neue"/>
                        </a:rPr>
                        <a:t>Savoir reconnaitre et utiliser l’ensemble des modes de communication adaptés à la victime. </a:t>
                      </a:r>
                      <a:endParaRPr dirty="0"/>
                    </a:p>
                    <a:p>
                      <a:pPr marL="171450" marR="5080" lvl="0" indent="-171450" algn="l">
                        <a:lnSpc>
                          <a:spcPct val="100000"/>
                        </a:lnSpc>
                        <a:spcBef>
                          <a:spcPts val="0"/>
                        </a:spcBef>
                        <a:spcAft>
                          <a:spcPts val="0"/>
                        </a:spcAft>
                        <a:buClr>
                          <a:srgbClr val="000000"/>
                        </a:buClr>
                        <a:buSzPts val="1050"/>
                        <a:buFont typeface="Arial"/>
                        <a:buChar char="•"/>
                        <a:defRPr/>
                      </a:pPr>
                      <a:r>
                        <a:rPr lang="fr-FR" sz="1050" dirty="0">
                          <a:latin typeface="Helvetica Neue"/>
                        </a:rPr>
                        <a:t>Savoir utiliser dans son intégralité l’outil d’intervention (Application MC-ASSIST) pour répondre à de nombreuses situations d’intervention SUAP.</a:t>
                      </a:r>
                      <a:endParaRPr dirty="0"/>
                    </a:p>
                    <a:p>
                      <a:pPr marL="0" marR="5080" lvl="0" indent="0" algn="l">
                        <a:lnSpc>
                          <a:spcPct val="100000"/>
                        </a:lnSpc>
                        <a:spcBef>
                          <a:spcPts val="600"/>
                        </a:spcBef>
                        <a:spcAft>
                          <a:spcPts val="0"/>
                        </a:spcAft>
                        <a:buClr>
                          <a:srgbClr val="000000"/>
                        </a:buClr>
                        <a:buSzPts val="1000"/>
                        <a:buFont typeface="Arial"/>
                        <a:buNone/>
                        <a:defRPr/>
                      </a:pPr>
                      <a:r>
                        <a:rPr lang="fr-FR" sz="1050" b="1" u="none" strike="noStrike" cap="none" dirty="0">
                          <a:solidFill>
                            <a:srgbClr val="009F79"/>
                          </a:solidFill>
                          <a:latin typeface="Helvetica Neue"/>
                        </a:rPr>
                        <a:t>Contenu :</a:t>
                      </a:r>
                      <a:endParaRPr sz="1050" dirty="0">
                        <a:solidFill>
                          <a:srgbClr val="009F79"/>
                        </a:solidFill>
                        <a:latin typeface="Helvetica Neue"/>
                      </a:endParaRPr>
                    </a:p>
                    <a:p>
                      <a:pPr marL="171450" marR="5080" lvl="0" indent="-171450" algn="l">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latin typeface="Helvetica Neue"/>
                        </a:rPr>
                        <a:t>Séquence de perfectionnement comprenant </a:t>
                      </a:r>
                      <a:r>
                        <a:rPr lang="fr-FR" sz="1050" b="0" u="none" strike="noStrike" cap="none" dirty="0">
                          <a:solidFill>
                            <a:srgbClr val="000000"/>
                          </a:solidFill>
                          <a:latin typeface="Helvetica Neue"/>
                          <a:ea typeface="Helvetica Neue"/>
                          <a:cs typeface="Helvetica Neue"/>
                        </a:rPr>
                        <a:t>: </a:t>
                      </a:r>
                      <a:r>
                        <a:rPr lang="fr-FR" sz="1050" b="1" u="none" strike="noStrike" cap="none" dirty="0">
                          <a:solidFill>
                            <a:srgbClr val="000000"/>
                          </a:solidFill>
                          <a:latin typeface="Helvetica Neue"/>
                        </a:rPr>
                        <a:t>1. </a:t>
                      </a:r>
                      <a:r>
                        <a:rPr lang="fr-FR" sz="1050" b="0" u="none" strike="noStrike" cap="none" dirty="0">
                          <a:solidFill>
                            <a:srgbClr val="000000"/>
                          </a:solidFill>
                          <a:latin typeface="Helvetica Neue"/>
                        </a:rPr>
                        <a:t>Révision et renforcement des signes de base en LSF                    </a:t>
                      </a:r>
                      <a:r>
                        <a:rPr lang="fr-FR" sz="1050" b="1" u="none" strike="noStrike" cap="none" dirty="0">
                          <a:solidFill>
                            <a:srgbClr val="000000"/>
                          </a:solidFill>
                          <a:latin typeface="Helvetica Neue"/>
                        </a:rPr>
                        <a:t>2. </a:t>
                      </a:r>
                      <a:r>
                        <a:rPr lang="fr-FR" sz="1050" b="0" u="none" strike="noStrike" cap="none" dirty="0">
                          <a:solidFill>
                            <a:srgbClr val="000000"/>
                          </a:solidFill>
                          <a:latin typeface="Helvetica Neue"/>
                        </a:rPr>
                        <a:t>Renforcement de la prise en main de l’outil d’intervention</a:t>
                      </a:r>
                      <a:r>
                        <a:rPr lang="fr-FR" sz="1050" b="1" u="none" strike="noStrike" cap="none" dirty="0">
                          <a:solidFill>
                            <a:srgbClr val="000000"/>
                          </a:solidFill>
                          <a:latin typeface="Helvetica Neue"/>
                        </a:rPr>
                        <a:t> 3. </a:t>
                      </a:r>
                      <a:r>
                        <a:rPr lang="fr-FR" sz="1050" b="0" u="none" strike="noStrike" cap="none" dirty="0">
                          <a:solidFill>
                            <a:srgbClr val="000000"/>
                          </a:solidFill>
                          <a:latin typeface="Helvetica Neue"/>
                        </a:rPr>
                        <a:t>Analyse de situation complexe en LSF associée à des Mises en Situation Pratique (MSP). </a:t>
                      </a:r>
                      <a:r>
                        <a:rPr lang="fr-FR" sz="1050" b="1" u="none" strike="noStrike" cap="none" dirty="0">
                          <a:solidFill>
                            <a:srgbClr val="000000"/>
                          </a:solidFill>
                          <a:latin typeface="Helvetica Neue"/>
                        </a:rPr>
                        <a:t>4</a:t>
                      </a:r>
                      <a:r>
                        <a:rPr lang="fr-FR" sz="1050" b="0" u="none" strike="noStrike" cap="none" dirty="0">
                          <a:solidFill>
                            <a:srgbClr val="000000"/>
                          </a:solidFill>
                          <a:latin typeface="Helvetica Neue"/>
                        </a:rPr>
                        <a:t> Thèmes différents. Utilisation de l’outil d’intervention.</a:t>
                      </a:r>
                      <a:endParaRPr lang="fr-FR" sz="1050" b="0" u="none" strike="noStrike" cap="none" dirty="0">
                        <a:solidFill>
                          <a:srgbClr val="000000"/>
                        </a:solidFill>
                        <a:latin typeface="Helvetica Neue"/>
                        <a:cs typeface="Arial"/>
                      </a:endParaRPr>
                    </a:p>
                    <a:p>
                      <a:pPr marL="171450" marR="5080" lvl="0" indent="-171450" algn="l">
                        <a:lnSpc>
                          <a:spcPct val="100000"/>
                        </a:lnSpc>
                        <a:spcBef>
                          <a:spcPts val="0"/>
                        </a:spcBef>
                        <a:spcAft>
                          <a:spcPts val="0"/>
                        </a:spcAft>
                        <a:buClr>
                          <a:srgbClr val="000000"/>
                        </a:buClr>
                        <a:buSzPts val="1000"/>
                        <a:buFont typeface="Arial"/>
                        <a:buChar char="•"/>
                        <a:defRPr/>
                      </a:pPr>
                      <a:r>
                        <a:rPr lang="fr-FR" sz="1050" u="none" strike="noStrike" cap="none" dirty="0">
                          <a:solidFill>
                            <a:srgbClr val="000000"/>
                          </a:solidFill>
                          <a:latin typeface="Helvetica Neue"/>
                          <a:ea typeface="Helvetica Neue"/>
                          <a:cs typeface="Helvetica Neue"/>
                        </a:rPr>
                        <a:t>Auto-évaluation de la prise en charge. </a:t>
                      </a:r>
                      <a:endParaRPr dirty="0"/>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sp>
        <p:nvSpPr>
          <p:cNvPr id="17" name="Google Shape;72;p2"/>
          <p:cNvSpPr/>
          <p:nvPr/>
        </p:nvSpPr>
        <p:spPr bwMode="auto">
          <a:xfrm>
            <a:off x="333869" y="7299523"/>
            <a:ext cx="6981313" cy="912825"/>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L="0" marR="5080" lvl="0" indent="0" algn="l">
              <a:spcBef>
                <a:spcPts val="0"/>
              </a:spcBef>
              <a:spcAft>
                <a:spcPts val="0"/>
              </a:spcAft>
              <a:buClr>
                <a:srgbClr val="000000"/>
              </a:buClr>
              <a:buSzPts val="1400"/>
              <a:buFont typeface="Arial"/>
              <a:buNone/>
              <a:defRPr/>
            </a:pPr>
            <a:r>
              <a:rPr lang="fr-FR" sz="1050" b="0" i="0" u="none" strike="noStrike" cap="none">
                <a:solidFill>
                  <a:srgbClr val="009F79"/>
                </a:solidFill>
                <a:latin typeface="Helvetica Neue"/>
              </a:rPr>
              <a:t>Après le module de sensibilisation (ou le module de perfectionnement) </a:t>
            </a:r>
            <a:endParaRPr lang="fr-FR" sz="1050" b="0" i="0" u="none" strike="noStrike" cap="none">
              <a:solidFill>
                <a:srgbClr val="009F79"/>
              </a:solidFill>
              <a:latin typeface="Helvetica Neue"/>
              <a:ea typeface="Helvetica Neue"/>
              <a:cs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a:solidFill>
                  <a:srgbClr val="009F79"/>
                </a:solidFill>
                <a:latin typeface="Helvetica Neue"/>
                <a:ea typeface="Helvetica Neue"/>
                <a:cs typeface="Helvetica Neue"/>
              </a:rPr>
              <a:t>Objectif : </a:t>
            </a:r>
            <a:r>
              <a:rPr lang="fr-FR" sz="1050">
                <a:latin typeface="Helvetica Neue"/>
                <a:ea typeface="Helvetica Neue"/>
                <a:cs typeface="Helvetica Neue"/>
              </a:rPr>
              <a:t>C</a:t>
            </a:r>
            <a:r>
              <a:rPr lang="fr-FR" sz="1050" b="0" i="0" u="none" strike="noStrike" cap="none">
                <a:solidFill>
                  <a:srgbClr val="000000"/>
                </a:solidFill>
                <a:latin typeface="Helvetica Neue"/>
                <a:ea typeface="Helvetica Neue"/>
                <a:cs typeface="Helvetica Neue"/>
              </a:rPr>
              <a:t>ontrôler le niveau d'acquisition à froid de l'acculturation et remettre à niveau ses compétences en autonomie.</a:t>
            </a:r>
            <a:endParaRPr lang="fr-FR" sz="1050">
              <a:latin typeface="Helvetica Neue"/>
            </a:endParaRPr>
          </a:p>
          <a:p>
            <a:pPr marL="171450" marR="5080" lvl="0" indent="-171450" algn="l">
              <a:spcBef>
                <a:spcPts val="0"/>
              </a:spcBef>
              <a:spcAft>
                <a:spcPts val="0"/>
              </a:spcAft>
              <a:buClr>
                <a:srgbClr val="000000"/>
              </a:buClr>
              <a:buSzPts val="1100"/>
              <a:buFont typeface="Arial"/>
              <a:buChar char="•"/>
              <a:defRPr/>
            </a:pPr>
            <a:r>
              <a:rPr lang="fr-FR" sz="1050" b="1" i="0" u="none" strike="noStrike" cap="none">
                <a:solidFill>
                  <a:srgbClr val="009F79"/>
                </a:solidFill>
                <a:latin typeface="Helvetica Neue"/>
                <a:ea typeface="Helvetica Neue"/>
                <a:cs typeface="Helvetica Neue"/>
              </a:rPr>
              <a:t>Contenu : </a:t>
            </a:r>
            <a:r>
              <a:rPr lang="fr-FR" sz="1050" b="0" i="0" u="none" strike="noStrike" cap="none">
                <a:solidFill>
                  <a:srgbClr val="000000"/>
                </a:solidFill>
                <a:latin typeface="Helvetica Neue"/>
                <a:ea typeface="Helvetica Neue"/>
                <a:cs typeface="Helvetica Neue"/>
              </a:rPr>
              <a:t>Bibliothèque de ressources en ligne (avec questionnaire kahoot 20 questions) et module de mise à niveau de la sensibilisation (FOAD)</a:t>
            </a:r>
            <a:endParaRPr lang="fr-FR" sz="1050">
              <a:latin typeface="Helvetica Neue"/>
            </a:endParaRPr>
          </a:p>
        </p:txBody>
      </p:sp>
      <p:pic>
        <p:nvPicPr>
          <p:cNvPr id="18" name="Google Shape;57;p1"/>
          <p:cNvPicPr>
            <a:picLocks noChangeAspect="1"/>
          </p:cNvPicPr>
          <p:nvPr/>
        </p:nvPicPr>
        <p:blipFill>
          <a:blip r:embed="rId2">
            <a:alphaModFix/>
          </a:blip>
          <a:stretch/>
        </p:blipFill>
        <p:spPr bwMode="auto">
          <a:xfrm>
            <a:off x="1875534" y="1659317"/>
            <a:ext cx="349106" cy="360000"/>
          </a:xfrm>
          <a:prstGeom prst="rect">
            <a:avLst/>
          </a:prstGeom>
          <a:noFill/>
          <a:ln>
            <a:noFill/>
          </a:ln>
        </p:spPr>
      </p:pic>
      <p:pic>
        <p:nvPicPr>
          <p:cNvPr id="19" name="Google Shape;62;p1"/>
          <p:cNvPicPr>
            <a:picLocks noChangeAspect="1"/>
          </p:cNvPicPr>
          <p:nvPr/>
        </p:nvPicPr>
        <p:blipFill>
          <a:blip r:embed="rId3">
            <a:alphaModFix/>
          </a:blip>
          <a:stretch/>
        </p:blipFill>
        <p:spPr bwMode="auto">
          <a:xfrm>
            <a:off x="1451672" y="4768643"/>
            <a:ext cx="546341" cy="360000"/>
          </a:xfrm>
          <a:prstGeom prst="rect">
            <a:avLst/>
          </a:prstGeom>
          <a:noFill/>
          <a:ln>
            <a:noFill/>
          </a:ln>
        </p:spPr>
      </p:pic>
      <p:graphicFrame>
        <p:nvGraphicFramePr>
          <p:cNvPr id="20" name="Google Shape;77;p3"/>
          <p:cNvGraphicFramePr>
            <a:graphicFrameLocks/>
          </p:cNvGraphicFramePr>
          <p:nvPr/>
        </p:nvGraphicFramePr>
        <p:xfrm>
          <a:off x="333869" y="8256993"/>
          <a:ext cx="6981325" cy="1966793"/>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343581">
                <a:tc>
                  <a:txBody>
                    <a:bodyPr/>
                    <a:lstStyle/>
                    <a:p>
                      <a:pPr marL="0" marR="0" lvl="0" indent="0" algn="ctr">
                        <a:lnSpc>
                          <a:spcPct val="100000"/>
                        </a:lnSpc>
                        <a:spcBef>
                          <a:spcPts val="0"/>
                        </a:spcBef>
                        <a:spcAft>
                          <a:spcPts val="0"/>
                        </a:spcAft>
                        <a:buClr>
                          <a:srgbClr val="000000"/>
                        </a:buClr>
                        <a:buSzPts val="1200"/>
                        <a:buFont typeface="Arial"/>
                        <a:buNone/>
                        <a:defRPr/>
                      </a:pPr>
                      <a:r>
                        <a:rPr lang="fr-FR" sz="1200" b="1" u="none" strike="noStrike" cap="none">
                          <a:solidFill>
                            <a:srgbClr val="FFFFFF"/>
                          </a:solidFill>
                          <a:latin typeface="Aptos Display"/>
                        </a:rPr>
                        <a:t>  Bibliothèque de ressources en ligne + FOAD</a:t>
                      </a:r>
                      <a:endParaRPr sz="1200" b="1" u="none" strike="noStrike" cap="none">
                        <a:solidFill>
                          <a:srgbClr val="FFFFFF"/>
                        </a:solidFill>
                        <a:latin typeface="Aptos Display"/>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009F79"/>
                    </a:solidFill>
                  </a:tcPr>
                </a:tc>
                <a:extLst>
                  <a:ext uri="{0D108BD9-81ED-4DB2-BD59-A6C34878D82A}">
                    <a16:rowId xmlns:a16="http://schemas.microsoft.com/office/drawing/2014/main" val="10000"/>
                  </a:ext>
                </a:extLst>
              </a:tr>
              <a:tr h="1601063">
                <a:tc>
                  <a:txBody>
                    <a:bodyPr/>
                    <a:lstStyle/>
                    <a:p>
                      <a:pPr marL="0" marR="5080" lvl="0" indent="0" algn="l">
                        <a:lnSpc>
                          <a:spcPct val="100000"/>
                        </a:lnSpc>
                        <a:spcBef>
                          <a:spcPts val="0"/>
                        </a:spcBef>
                        <a:spcAft>
                          <a:spcPts val="0"/>
                        </a:spcAft>
                        <a:buClr>
                          <a:srgbClr val="000000"/>
                        </a:buClr>
                        <a:buSzPts val="1050"/>
                        <a:buFont typeface="Arial"/>
                        <a:buNone/>
                        <a:defRPr/>
                      </a:pPr>
                      <a:r>
                        <a:rPr lang="fr-FR" sz="1050" i="1" u="none" strike="noStrike" cap="none">
                          <a:solidFill>
                            <a:srgbClr val="009F79"/>
                          </a:solidFill>
                          <a:latin typeface="Helvetica Neue"/>
                        </a:rPr>
                        <a:t>Objectifs : Approfondir ses connaissances, mettre à niveau et/ou développer ses compétences pour prendre en charge une victime sourde ou malentendante de manière adaptée.</a:t>
                      </a:r>
                      <a:endParaRPr sz="1050">
                        <a:solidFill>
                          <a:srgbClr val="009F79"/>
                        </a:solidFill>
                        <a:latin typeface="Helvetica Neue"/>
                      </a:endParaRPr>
                    </a:p>
                    <a:p>
                      <a:pPr marL="0" marR="5080" lvl="0" indent="0" algn="l">
                        <a:lnSpc>
                          <a:spcPct val="100000"/>
                        </a:lnSpc>
                        <a:spcBef>
                          <a:spcPts val="0"/>
                        </a:spcBef>
                        <a:spcAft>
                          <a:spcPts val="0"/>
                        </a:spcAft>
                        <a:buClr>
                          <a:srgbClr val="000000"/>
                        </a:buClr>
                        <a:buSzPts val="1000"/>
                        <a:buFont typeface="Arial"/>
                        <a:buNone/>
                        <a:defRPr/>
                      </a:pPr>
                      <a:r>
                        <a:rPr lang="fr-FR" sz="1050" b="1">
                          <a:solidFill>
                            <a:srgbClr val="009F79"/>
                          </a:solidFill>
                          <a:latin typeface="Helvetica Neue"/>
                        </a:rPr>
                        <a:t>Compétences</a:t>
                      </a:r>
                      <a:r>
                        <a:rPr lang="fr-FR" sz="1050" b="1" u="none" strike="noStrike" cap="none">
                          <a:solidFill>
                            <a:srgbClr val="009F79"/>
                          </a:solidFill>
                          <a:latin typeface="Helvetica Neue"/>
                        </a:rPr>
                        <a:t> attendues :</a:t>
                      </a:r>
                      <a:endParaRPr/>
                    </a:p>
                    <a:p>
                      <a:pPr marL="171450" marR="5080" lvl="0" indent="-171450" algn="l">
                        <a:lnSpc>
                          <a:spcPct val="100000"/>
                        </a:lnSpc>
                        <a:spcBef>
                          <a:spcPts val="0"/>
                        </a:spcBef>
                        <a:spcAft>
                          <a:spcPts val="0"/>
                        </a:spcAft>
                        <a:buClr>
                          <a:srgbClr val="000000"/>
                        </a:buClr>
                        <a:buSzPts val="1050"/>
                        <a:buFont typeface="Arial"/>
                        <a:buChar char="•"/>
                        <a:defRPr/>
                      </a:pPr>
                      <a:r>
                        <a:rPr lang="fr-FR" sz="1050">
                          <a:latin typeface="Helvetica Neue"/>
                        </a:rPr>
                        <a:t>Savoir mettre en œuvre les compétences et outils adaptés à la prise en charge d’une victime sourde ou malentendante.</a:t>
                      </a:r>
                      <a:endParaRPr/>
                    </a:p>
                    <a:p>
                      <a:pPr marL="0" marR="5080" lvl="0" indent="0" algn="l" defTabSz="914400">
                        <a:lnSpc>
                          <a:spcPct val="100000"/>
                        </a:lnSpc>
                        <a:spcBef>
                          <a:spcPts val="0"/>
                        </a:spcBef>
                        <a:spcAft>
                          <a:spcPts val="0"/>
                        </a:spcAft>
                        <a:buClr>
                          <a:srgbClr val="000000"/>
                        </a:buClr>
                        <a:buSzPts val="1000"/>
                        <a:buFont typeface="Arial"/>
                        <a:buNone/>
                        <a:defRPr/>
                      </a:pPr>
                      <a:r>
                        <a:rPr lang="fr-FR" sz="1050" b="1" u="none" strike="noStrike" cap="none">
                          <a:solidFill>
                            <a:srgbClr val="009F79"/>
                          </a:solidFill>
                          <a:latin typeface="Helvetica Neue"/>
                        </a:rPr>
                        <a:t>Contenu :</a:t>
                      </a:r>
                      <a:endParaRPr lang="fr-FR" sz="1000" b="1" u="none" strike="noStrike" cap="none">
                        <a:solidFill>
                          <a:srgbClr val="009F79"/>
                        </a:solidFill>
                        <a:latin typeface="Helvetica Neue"/>
                      </a:endParaRPr>
                    </a:p>
                    <a:p>
                      <a:pPr marL="171450" marR="5080" lvl="0" indent="-171450" algn="l" defTabSz="914400">
                        <a:lnSpc>
                          <a:spcPct val="100000"/>
                        </a:lnSpc>
                        <a:spcBef>
                          <a:spcPts val="0"/>
                        </a:spcBef>
                        <a:spcAft>
                          <a:spcPts val="0"/>
                        </a:spcAft>
                        <a:buClr>
                          <a:srgbClr val="000000"/>
                        </a:buClr>
                        <a:buSzPts val="1000"/>
                        <a:buFont typeface="Arial"/>
                        <a:buChar char="•"/>
                        <a:defRPr/>
                      </a:pPr>
                      <a:r>
                        <a:rPr lang="fr-FR" sz="1000">
                          <a:latin typeface="Helvetica Neue"/>
                        </a:rPr>
                        <a:t>1</a:t>
                      </a:r>
                      <a:r>
                        <a:rPr lang="fr-FR" sz="1000" baseline="30000">
                          <a:latin typeface="Helvetica Neue"/>
                        </a:rPr>
                        <a:t>er</a:t>
                      </a:r>
                      <a:r>
                        <a:rPr lang="fr-FR" sz="1000">
                          <a:latin typeface="Helvetica Neue"/>
                        </a:rPr>
                        <a:t> choix : Ensemble de documentation libre par thèmes (Signes de bases LSF, Culture sourde, Linguistique et surdité, Démo de l’application…)</a:t>
                      </a:r>
                      <a:endParaRPr/>
                    </a:p>
                    <a:p>
                      <a:pPr marL="171450" marR="5080" lvl="0" indent="-171450" algn="l" defTabSz="914400">
                        <a:lnSpc>
                          <a:spcPct val="100000"/>
                        </a:lnSpc>
                        <a:spcBef>
                          <a:spcPts val="0"/>
                        </a:spcBef>
                        <a:spcAft>
                          <a:spcPts val="0"/>
                        </a:spcAft>
                        <a:buClr>
                          <a:srgbClr val="000000"/>
                        </a:buClr>
                        <a:buSzPts val="1000"/>
                        <a:buFont typeface="Arial"/>
                        <a:buChar char="•"/>
                        <a:defRPr/>
                      </a:pPr>
                      <a:r>
                        <a:rPr lang="fr-FR" sz="1000">
                          <a:latin typeface="Helvetica Neue"/>
                        </a:rPr>
                        <a:t>2</a:t>
                      </a:r>
                      <a:r>
                        <a:rPr lang="fr-FR" sz="1000" baseline="30000">
                          <a:latin typeface="Helvetica Neue"/>
                        </a:rPr>
                        <a:t>ème</a:t>
                      </a:r>
                      <a:r>
                        <a:rPr lang="fr-FR" sz="1000">
                          <a:latin typeface="Helvetica Neue"/>
                        </a:rPr>
                        <a:t> choix : Module de sensibilisation en ligne (FOAD). Parcours axé pour une réactivation des savoirs essentiels</a:t>
                      </a:r>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pic>
        <p:nvPicPr>
          <p:cNvPr id="21" name="Google Shape;61;p1"/>
          <p:cNvPicPr>
            <a:picLocks noChangeAspect="1"/>
          </p:cNvPicPr>
          <p:nvPr/>
        </p:nvPicPr>
        <p:blipFill>
          <a:blip r:embed="rId4">
            <a:alphaModFix/>
          </a:blip>
          <a:stretch/>
        </p:blipFill>
        <p:spPr bwMode="auto">
          <a:xfrm>
            <a:off x="1693123" y="8256993"/>
            <a:ext cx="524281" cy="360000"/>
          </a:xfrm>
          <a:prstGeom prst="rect">
            <a:avLst/>
          </a:prstGeom>
          <a:noFill/>
          <a:ln>
            <a:noFill/>
          </a:ln>
        </p:spPr>
      </p:pic>
      <p:sp>
        <p:nvSpPr>
          <p:cNvPr id="22" name="ZoneTexte 21"/>
          <p:cNvSpPr txBox="1"/>
          <p:nvPr/>
        </p:nvSpPr>
        <p:spPr bwMode="auto">
          <a:xfrm>
            <a:off x="734936" y="1692488"/>
            <a:ext cx="1108464" cy="276999"/>
          </a:xfrm>
          <a:prstGeom prst="rect">
            <a:avLst/>
          </a:prstGeom>
          <a:noFill/>
        </p:spPr>
        <p:txBody>
          <a:bodyPr wrap="square" rtlCol="0">
            <a:spAutoFit/>
          </a:bodyPr>
          <a:lstStyle/>
          <a:p>
            <a:pPr>
              <a:defRPr/>
            </a:pPr>
            <a:r>
              <a:rPr lang="fr-FR" sz="1200" b="1">
                <a:solidFill>
                  <a:srgbClr val="FFFF00"/>
                </a:solidFill>
              </a:rPr>
              <a:t>Année N</a:t>
            </a:r>
            <a:endParaRPr/>
          </a:p>
        </p:txBody>
      </p:sp>
      <p:sp>
        <p:nvSpPr>
          <p:cNvPr id="23" name="ZoneTexte 22"/>
          <p:cNvSpPr txBox="1"/>
          <p:nvPr/>
        </p:nvSpPr>
        <p:spPr bwMode="auto">
          <a:xfrm>
            <a:off x="507298" y="4798751"/>
            <a:ext cx="1943100" cy="276999"/>
          </a:xfrm>
          <a:prstGeom prst="rect">
            <a:avLst/>
          </a:prstGeom>
          <a:noFill/>
        </p:spPr>
        <p:txBody>
          <a:bodyPr wrap="square" rtlCol="0">
            <a:spAutoFit/>
          </a:bodyPr>
          <a:lstStyle/>
          <a:p>
            <a:pPr>
              <a:defRPr/>
            </a:pPr>
            <a:r>
              <a:rPr lang="fr-FR" sz="1200" b="1">
                <a:solidFill>
                  <a:srgbClr val="FFFF00"/>
                </a:solidFill>
              </a:rPr>
              <a:t>Année N+1</a:t>
            </a:r>
            <a:endParaRPr/>
          </a:p>
        </p:txBody>
      </p:sp>
      <p:sp>
        <p:nvSpPr>
          <p:cNvPr id="24" name="ZoneTexte 23"/>
          <p:cNvSpPr txBox="1"/>
          <p:nvPr/>
        </p:nvSpPr>
        <p:spPr bwMode="auto">
          <a:xfrm>
            <a:off x="407909" y="8288116"/>
            <a:ext cx="1201424" cy="276999"/>
          </a:xfrm>
          <a:prstGeom prst="rect">
            <a:avLst/>
          </a:prstGeom>
          <a:noFill/>
        </p:spPr>
        <p:txBody>
          <a:bodyPr wrap="square" rtlCol="0">
            <a:spAutoFit/>
          </a:bodyPr>
          <a:lstStyle/>
          <a:p>
            <a:pPr>
              <a:defRPr/>
            </a:pPr>
            <a:r>
              <a:rPr lang="fr-FR" sz="1200" b="1">
                <a:solidFill>
                  <a:srgbClr val="FFFF00"/>
                </a:solidFill>
              </a:rPr>
              <a:t>En autonomie</a:t>
            </a:r>
            <a:endParaRPr/>
          </a:p>
        </p:txBody>
      </p:sp>
      <p:sp>
        <p:nvSpPr>
          <p:cNvPr id="27" name="ZoneTexte 26"/>
          <p:cNvSpPr txBox="1"/>
          <p:nvPr/>
        </p:nvSpPr>
        <p:spPr bwMode="auto">
          <a:xfrm>
            <a:off x="5769860" y="1698442"/>
            <a:ext cx="1245615" cy="276999"/>
          </a:xfrm>
          <a:prstGeom prst="rect">
            <a:avLst/>
          </a:prstGeom>
          <a:noFill/>
        </p:spPr>
        <p:txBody>
          <a:bodyPr wrap="square" rtlCol="0">
            <a:spAutoFit/>
          </a:bodyPr>
          <a:lstStyle/>
          <a:p>
            <a:pPr>
              <a:defRPr/>
            </a:pPr>
            <a:r>
              <a:rPr lang="fr-FR" sz="1200" b="1">
                <a:solidFill>
                  <a:schemeClr val="accent1">
                    <a:lumMod val="50000"/>
                  </a:schemeClr>
                </a:solidFill>
              </a:rPr>
              <a:t>En présentiel</a:t>
            </a:r>
            <a:endParaRPr/>
          </a:p>
        </p:txBody>
      </p:sp>
      <p:sp>
        <p:nvSpPr>
          <p:cNvPr id="28" name="ZoneTexte 27"/>
          <p:cNvSpPr txBox="1"/>
          <p:nvPr/>
        </p:nvSpPr>
        <p:spPr bwMode="auto">
          <a:xfrm>
            <a:off x="5905767" y="8288115"/>
            <a:ext cx="1245615" cy="276999"/>
          </a:xfrm>
          <a:prstGeom prst="rect">
            <a:avLst/>
          </a:prstGeom>
          <a:noFill/>
        </p:spPr>
        <p:txBody>
          <a:bodyPr wrap="square" rtlCol="0">
            <a:spAutoFit/>
          </a:bodyPr>
          <a:lstStyle/>
          <a:p>
            <a:pPr>
              <a:defRPr/>
            </a:pPr>
            <a:r>
              <a:rPr lang="fr-FR" sz="1200" b="1">
                <a:solidFill>
                  <a:schemeClr val="accent1">
                    <a:lumMod val="50000"/>
                  </a:schemeClr>
                </a:solidFill>
              </a:rPr>
              <a:t>Accès libre</a:t>
            </a:r>
            <a:endParaRPr/>
          </a:p>
        </p:txBody>
      </p:sp>
      <p:sp>
        <p:nvSpPr>
          <p:cNvPr id="2" name="ZoneTexte 1"/>
          <p:cNvSpPr txBox="1"/>
          <p:nvPr/>
        </p:nvSpPr>
        <p:spPr bwMode="auto">
          <a:xfrm>
            <a:off x="2168456" y="768951"/>
            <a:ext cx="5391219" cy="246221"/>
          </a:xfrm>
          <a:prstGeom prst="rect">
            <a:avLst/>
          </a:prstGeom>
          <a:noFill/>
        </p:spPr>
        <p:txBody>
          <a:bodyPr wrap="none" rtlCol="0">
            <a:spAutoFit/>
          </a:bodyPr>
          <a:lstStyle/>
          <a:p>
            <a:pPr>
              <a:defRPr/>
            </a:pPr>
            <a:r>
              <a:rPr lang="fr-FR" sz="1000" b="1" dirty="0">
                <a:solidFill>
                  <a:srgbClr val="FF0000"/>
                </a:solidFill>
              </a:rPr>
              <a:t>Mis en œuvre lors de l’expérimentation nationale MC-ASSIST (mars 2024 à avril 2025)</a:t>
            </a:r>
            <a:endParaRPr dirty="0"/>
          </a:p>
        </p:txBody>
      </p:sp>
      <p:sp>
        <p:nvSpPr>
          <p:cNvPr id="3" name="Rectangle 2"/>
          <p:cNvSpPr/>
          <p:nvPr/>
        </p:nvSpPr>
        <p:spPr bwMode="auto">
          <a:xfrm>
            <a:off x="308957" y="1616062"/>
            <a:ext cx="7045606" cy="2231053"/>
          </a:xfrm>
          <a:prstGeom prst="rect">
            <a:avLst/>
          </a:prstGeom>
          <a:noFill/>
          <a:ln>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4" name="Rectangle 3"/>
          <p:cNvSpPr/>
          <p:nvPr/>
        </p:nvSpPr>
        <p:spPr bwMode="auto">
          <a:xfrm>
            <a:off x="1406720" y="836401"/>
            <a:ext cx="754351" cy="108000"/>
          </a:xfrm>
          <a:prstGeom prst="rect">
            <a:avLst/>
          </a:prstGeom>
          <a:solidFill>
            <a:schemeClr val="bg1"/>
          </a:solidFill>
          <a:ln>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Google Shape;491;p15"/>
          <p:cNvSpPr/>
          <p:nvPr/>
        </p:nvSpPr>
        <p:spPr bwMode="auto">
          <a:xfrm>
            <a:off x="301722" y="238606"/>
            <a:ext cx="6981312" cy="428111"/>
          </a:xfrm>
          <a:prstGeom prst="rect">
            <a:avLst/>
          </a:prstGeom>
          <a:solidFill>
            <a:srgbClr val="009F79"/>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a:solidFill>
                  <a:srgbClr val="FFFFFF"/>
                </a:solidFill>
              </a:rPr>
              <a:t>3</a:t>
            </a:r>
            <a:r>
              <a:rPr lang="fr" sz="2500" b="1" i="0" u="none" strike="noStrike" cap="none">
                <a:solidFill>
                  <a:srgbClr val="FFFFFF"/>
                </a:solidFill>
                <a:latin typeface="Arial"/>
                <a:ea typeface="Arial"/>
                <a:cs typeface="Arial"/>
              </a:rPr>
              <a:t>. Kit MC-ASSIST : Application numérique</a:t>
            </a:r>
            <a:endParaRPr sz="2500" b="1" i="0" u="none" strike="noStrike" cap="none">
              <a:solidFill>
                <a:srgbClr val="000000"/>
              </a:solidFill>
              <a:latin typeface="Arial"/>
              <a:ea typeface="Arial"/>
              <a:cs typeface="Arial"/>
            </a:endParaRPr>
          </a:p>
        </p:txBody>
      </p:sp>
      <p:sp>
        <p:nvSpPr>
          <p:cNvPr id="10" name="Google Shape;68;p2"/>
          <p:cNvSpPr/>
          <p:nvPr/>
        </p:nvSpPr>
        <p:spPr bwMode="auto">
          <a:xfrm>
            <a:off x="289180" y="692760"/>
            <a:ext cx="6981313" cy="1803940"/>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R="5080" lvl="0" algn="just">
              <a:spcBef>
                <a:spcPts val="0"/>
              </a:spcBef>
              <a:spcAft>
                <a:spcPts val="0"/>
              </a:spcAft>
              <a:buClr>
                <a:srgbClr val="000000"/>
              </a:buClr>
              <a:buSzPts val="1400"/>
              <a:defRPr/>
            </a:pPr>
            <a:r>
              <a:rPr lang="fr-FR" sz="1200" b="0" i="0" u="none" strike="noStrike" cap="none" dirty="0">
                <a:solidFill>
                  <a:srgbClr val="009F79"/>
                </a:solidFill>
                <a:latin typeface="Helvetica Neue"/>
              </a:rPr>
              <a:t>Rôle de l’application MC-ASSIST</a:t>
            </a:r>
            <a:endParaRPr sz="1200" b="0" i="0" u="none" strike="noStrike" cap="none" dirty="0">
              <a:solidFill>
                <a:srgbClr val="009F79"/>
              </a:solidFill>
              <a:latin typeface="Helvetica Neue"/>
              <a:ea typeface="Helvetica Neue"/>
              <a:cs typeface="Helvetica Neue"/>
            </a:endParaRPr>
          </a:p>
          <a:p>
            <a:pPr marL="171450" marR="5080" lvl="0" indent="-171450" algn="just">
              <a:spcBef>
                <a:spcPts val="0"/>
              </a:spcBef>
              <a:spcAft>
                <a:spcPts val="0"/>
              </a:spcAft>
              <a:buClr>
                <a:srgbClr val="000000"/>
              </a:buClr>
              <a:buSzPts val="1100"/>
              <a:buFont typeface="Arial"/>
              <a:buChar char="•"/>
              <a:defRPr/>
            </a:pPr>
            <a:r>
              <a:rPr lang="fr-FR" sz="1050" b="1" i="0" u="none" strike="noStrike" cap="none" dirty="0">
                <a:solidFill>
                  <a:srgbClr val="009F79"/>
                </a:solidFill>
                <a:latin typeface="Helvetica Neue"/>
                <a:ea typeface="Helvetica Neue"/>
                <a:cs typeface="Helvetica Neue"/>
              </a:rPr>
              <a:t>Objectif : </a:t>
            </a:r>
            <a:r>
              <a:rPr lang="fr-FR" sz="1050" b="0" i="0" u="none" strike="noStrike" cap="none" dirty="0">
                <a:solidFill>
                  <a:srgbClr val="000000"/>
                </a:solidFill>
                <a:latin typeface="Helvetica Neue"/>
                <a:ea typeface="Helvetica Neue"/>
                <a:cs typeface="Helvetica Neue"/>
              </a:rPr>
              <a:t>Permettre aux sapeurs-pompiers de communiquer avec une victime sourde ou malentendante avec l’utilisation de l’application en tant qu’interface de communication. La communication peut se faire avec l'appui de vidéos en LSF, de pictogrammes ou de schémas et curseurs pour évaluer les douleurs. </a:t>
            </a:r>
            <a:endParaRPr dirty="0"/>
          </a:p>
          <a:p>
            <a:pPr marR="5080" lvl="0" algn="just">
              <a:spcBef>
                <a:spcPts val="0"/>
              </a:spcBef>
              <a:spcAft>
                <a:spcPts val="0"/>
              </a:spcAft>
              <a:buClr>
                <a:srgbClr val="000000"/>
              </a:buClr>
              <a:buSzPts val="1100"/>
              <a:defRPr/>
            </a:pPr>
            <a:endParaRPr sz="1050" dirty="0">
              <a:latin typeface="Helvetica Neue"/>
            </a:endParaRPr>
          </a:p>
          <a:p>
            <a:pPr marL="171450" marR="5080" lvl="0" indent="-171450" algn="just">
              <a:spcBef>
                <a:spcPts val="0"/>
              </a:spcBef>
              <a:spcAft>
                <a:spcPts val="0"/>
              </a:spcAft>
              <a:buClr>
                <a:srgbClr val="000000"/>
              </a:buClr>
              <a:buSzPts val="1100"/>
              <a:buFont typeface="Arial"/>
              <a:buChar char="•"/>
              <a:defRPr/>
            </a:pPr>
            <a:r>
              <a:rPr lang="fr-FR" sz="1050" b="1" i="0" u="none" strike="noStrike" cap="none" dirty="0">
                <a:solidFill>
                  <a:srgbClr val="009F79"/>
                </a:solidFill>
                <a:latin typeface="Helvetica Neue"/>
                <a:ea typeface="Helvetica Neue"/>
                <a:cs typeface="Helvetica Neue"/>
              </a:rPr>
              <a:t>Contenu : </a:t>
            </a:r>
            <a:r>
              <a:rPr lang="fr-FR" sz="1050" b="0" i="0" u="none" strike="noStrike" cap="none" dirty="0">
                <a:solidFill>
                  <a:srgbClr val="000000"/>
                </a:solidFill>
                <a:latin typeface="Helvetica Neue"/>
                <a:ea typeface="Helvetica Neue"/>
                <a:cs typeface="Helvetica Neue"/>
              </a:rPr>
              <a:t>Ensemble des questions du bilan de secourisme SSUAP avec des modules de réponses associés</a:t>
            </a:r>
            <a:r>
              <a:rPr lang="fr-FR" sz="1050" dirty="0">
                <a:latin typeface="Helvetica Neue"/>
                <a:ea typeface="Helvetica Neue"/>
                <a:cs typeface="Helvetica Neue"/>
              </a:rPr>
              <a:t> comme par exemple, un module corps humain, un clavier CHAT, un clavier LSF ou encore des modules secours routiers. </a:t>
            </a:r>
            <a:r>
              <a:rPr lang="fr-FR" sz="1050" b="0" i="0" u="none" strike="noStrike" cap="none" dirty="0">
                <a:solidFill>
                  <a:srgbClr val="000000"/>
                </a:solidFill>
                <a:latin typeface="Helvetica Neue"/>
                <a:ea typeface="Helvetica Neue"/>
                <a:cs typeface="Helvetica Neue"/>
              </a:rPr>
              <a:t>La version prototype de l’outil, qui s’installe sur un téléphone portable ou une tablette, a été développée par le SIS du Calvados par un SPV, sur son temps libre, à l’aide d’outils open source.  La version d’expérimentation mise à disposition par la DGSCGC </a:t>
            </a:r>
            <a:r>
              <a:rPr lang="fr-FR" sz="1050" dirty="0">
                <a:latin typeface="Helvetica Neue"/>
                <a:ea typeface="Helvetica Neue"/>
                <a:cs typeface="Helvetica Neue"/>
              </a:rPr>
              <a:t>est développée par la société nantaise BeApp.</a:t>
            </a:r>
            <a:endParaRPr lang="fr-FR" sz="1050" b="0" i="0" u="none" strike="noStrike" cap="none" dirty="0">
              <a:solidFill>
                <a:srgbClr val="000000"/>
              </a:solidFill>
              <a:latin typeface="Helvetica Neue"/>
              <a:ea typeface="Helvetica Neue"/>
              <a:cs typeface="Helvetica Neue"/>
            </a:endParaRPr>
          </a:p>
        </p:txBody>
      </p:sp>
      <p:sp>
        <p:nvSpPr>
          <p:cNvPr id="4" name="ZoneTexte 3"/>
          <p:cNvSpPr txBox="1"/>
          <p:nvPr/>
        </p:nvSpPr>
        <p:spPr bwMode="auto">
          <a:xfrm>
            <a:off x="289180" y="2531135"/>
            <a:ext cx="5756388" cy="292387"/>
          </a:xfrm>
          <a:prstGeom prst="rect">
            <a:avLst/>
          </a:prstGeom>
          <a:noFill/>
        </p:spPr>
        <p:txBody>
          <a:bodyPr wrap="square">
            <a:spAutoFit/>
          </a:bodyPr>
          <a:lstStyle/>
          <a:p>
            <a:pPr>
              <a:defRPr/>
            </a:pPr>
            <a:r>
              <a:rPr lang="fr-FR" sz="1300" i="1" u="none" strike="noStrike" cap="none" dirty="0">
                <a:solidFill>
                  <a:srgbClr val="009F79"/>
                </a:solidFill>
                <a:latin typeface="Helvetica Neue"/>
              </a:rPr>
              <a:t>Visuels de l’application MC-ASSIST : </a:t>
            </a:r>
            <a:endParaRPr lang="fr-FR" sz="1300" dirty="0">
              <a:solidFill>
                <a:srgbClr val="009F79"/>
              </a:solidFill>
            </a:endParaRPr>
          </a:p>
        </p:txBody>
      </p:sp>
      <p:sp>
        <p:nvSpPr>
          <p:cNvPr id="5" name="ZoneTexte 4"/>
          <p:cNvSpPr txBox="1"/>
          <p:nvPr/>
        </p:nvSpPr>
        <p:spPr bwMode="auto">
          <a:xfrm>
            <a:off x="1290926" y="5471265"/>
            <a:ext cx="1377825" cy="276999"/>
          </a:xfrm>
          <a:prstGeom prst="rect">
            <a:avLst/>
          </a:prstGeom>
          <a:noFill/>
        </p:spPr>
        <p:txBody>
          <a:bodyPr wrap="square">
            <a:spAutoFit/>
          </a:bodyPr>
          <a:lstStyle/>
          <a:p>
            <a:pPr>
              <a:defRPr/>
            </a:pPr>
            <a:r>
              <a:rPr lang="fr-FR" sz="1200" b="1" u="none" strike="noStrike" cap="none">
                <a:solidFill>
                  <a:schemeClr val="tx1"/>
                </a:solidFill>
                <a:latin typeface="Helvetica Neue"/>
              </a:rPr>
              <a:t>Ecran principal</a:t>
            </a:r>
            <a:endParaRPr lang="fr-FR" sz="1200" b="1">
              <a:solidFill>
                <a:schemeClr val="tx1"/>
              </a:solidFill>
            </a:endParaRPr>
          </a:p>
        </p:txBody>
      </p:sp>
      <p:pic>
        <p:nvPicPr>
          <p:cNvPr id="6" name="Image 5" descr="Une image contenant texte, capture d’écran, Police, conception&#10;&#10;Description générée automatiquement"/>
          <p:cNvPicPr>
            <a:picLocks noChangeAspect="1"/>
          </p:cNvPicPr>
          <p:nvPr/>
        </p:nvPicPr>
        <p:blipFill>
          <a:blip r:embed="rId2"/>
          <a:stretch/>
        </p:blipFill>
        <p:spPr bwMode="auto">
          <a:xfrm>
            <a:off x="146400" y="2855711"/>
            <a:ext cx="3600000" cy="2363989"/>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capture d’écran, Police, nombre&#10;&#10;Description générée automatiquement"/>
          <p:cNvPicPr>
            <a:picLocks noChangeAspect="1"/>
          </p:cNvPicPr>
          <p:nvPr/>
        </p:nvPicPr>
        <p:blipFill>
          <a:blip r:embed="rId3"/>
          <a:stretch/>
        </p:blipFill>
        <p:spPr bwMode="auto">
          <a:xfrm>
            <a:off x="3859584" y="3130437"/>
            <a:ext cx="3600000" cy="2363990"/>
          </a:xfrm>
          <a:prstGeom prst="rect">
            <a:avLst/>
          </a:prstGeom>
          <a:ln>
            <a:noFill/>
          </a:ln>
          <a:effectLst>
            <a:outerShdw blurRad="292100" dist="139700" dir="2700000" algn="tl" rotWithShape="0">
              <a:srgbClr val="333333">
                <a:alpha val="65000"/>
              </a:srgbClr>
            </a:outerShdw>
          </a:effectLst>
        </p:spPr>
      </p:pic>
      <p:sp>
        <p:nvSpPr>
          <p:cNvPr id="11" name="ZoneTexte 10"/>
          <p:cNvSpPr txBox="1"/>
          <p:nvPr/>
        </p:nvSpPr>
        <p:spPr bwMode="auto">
          <a:xfrm>
            <a:off x="4580280" y="5748265"/>
            <a:ext cx="2158608" cy="276999"/>
          </a:xfrm>
          <a:prstGeom prst="rect">
            <a:avLst/>
          </a:prstGeom>
          <a:noFill/>
        </p:spPr>
        <p:txBody>
          <a:bodyPr wrap="square">
            <a:spAutoFit/>
          </a:bodyPr>
          <a:lstStyle/>
          <a:p>
            <a:pPr>
              <a:defRPr/>
            </a:pPr>
            <a:r>
              <a:rPr lang="fr-FR" sz="1200" b="1" u="none" strike="noStrike" cap="none">
                <a:solidFill>
                  <a:schemeClr val="tx1"/>
                </a:solidFill>
                <a:latin typeface="Helvetica Neue"/>
              </a:rPr>
              <a:t>Choix de communication</a:t>
            </a:r>
            <a:endParaRPr lang="fr-FR" sz="1200" b="1">
              <a:solidFill>
                <a:schemeClr val="tx1"/>
              </a:solidFill>
            </a:endParaRPr>
          </a:p>
        </p:txBody>
      </p:sp>
      <p:pic>
        <p:nvPicPr>
          <p:cNvPr id="18" name="Image 17" descr="Une image contenant texte, capture d’écran, diagramme, Police&#10;&#10;Description générée automatiquement"/>
          <p:cNvPicPr>
            <a:picLocks noChangeAspect="1"/>
          </p:cNvPicPr>
          <p:nvPr/>
        </p:nvPicPr>
        <p:blipFill>
          <a:blip r:embed="rId4"/>
          <a:stretch/>
        </p:blipFill>
        <p:spPr bwMode="auto">
          <a:xfrm>
            <a:off x="146400" y="6025264"/>
            <a:ext cx="3600000" cy="2363990"/>
          </a:xfrm>
          <a:prstGeom prst="rect">
            <a:avLst/>
          </a:prstGeom>
          <a:ln>
            <a:noFill/>
          </a:ln>
          <a:effectLst>
            <a:outerShdw blurRad="292100" dist="139700" dir="2700000" algn="tl" rotWithShape="0">
              <a:srgbClr val="333333">
                <a:alpha val="65000"/>
              </a:srgbClr>
            </a:outerShdw>
          </a:effectLst>
        </p:spPr>
      </p:pic>
      <p:pic>
        <p:nvPicPr>
          <p:cNvPr id="20" name="Image 19" descr="Une image contenant texte, capture d’écran, nombre, Police&#10;&#10;Description générée automatiquement"/>
          <p:cNvPicPr>
            <a:picLocks noChangeAspect="1"/>
          </p:cNvPicPr>
          <p:nvPr/>
        </p:nvPicPr>
        <p:blipFill>
          <a:blip r:embed="rId5"/>
          <a:stretch/>
        </p:blipFill>
        <p:spPr bwMode="auto">
          <a:xfrm>
            <a:off x="3859584" y="6438759"/>
            <a:ext cx="3600000" cy="2363990"/>
          </a:xfrm>
          <a:prstGeom prst="rect">
            <a:avLst/>
          </a:prstGeom>
          <a:ln>
            <a:noFill/>
          </a:ln>
          <a:effectLst>
            <a:outerShdw blurRad="292100" dist="139700" dir="2700000" algn="tl" rotWithShape="0">
              <a:srgbClr val="333333">
                <a:alpha val="65000"/>
              </a:srgbClr>
            </a:outerShdw>
          </a:effectLst>
        </p:spPr>
      </p:pic>
      <p:sp>
        <p:nvSpPr>
          <p:cNvPr id="21" name="ZoneTexte 20"/>
          <p:cNvSpPr txBox="1"/>
          <p:nvPr/>
        </p:nvSpPr>
        <p:spPr bwMode="auto">
          <a:xfrm>
            <a:off x="1326181" y="8527753"/>
            <a:ext cx="1377825" cy="276999"/>
          </a:xfrm>
          <a:prstGeom prst="rect">
            <a:avLst/>
          </a:prstGeom>
          <a:noFill/>
        </p:spPr>
        <p:txBody>
          <a:bodyPr wrap="square">
            <a:spAutoFit/>
          </a:bodyPr>
          <a:lstStyle/>
          <a:p>
            <a:pPr>
              <a:defRPr/>
            </a:pPr>
            <a:r>
              <a:rPr lang="fr-FR" sz="1200" b="1" u="none" strike="noStrike" cap="none">
                <a:solidFill>
                  <a:schemeClr val="tx1"/>
                </a:solidFill>
                <a:latin typeface="Helvetica Neue"/>
              </a:rPr>
              <a:t>Accès menu</a:t>
            </a:r>
            <a:endParaRPr lang="fr-FR" sz="1200" b="1">
              <a:solidFill>
                <a:schemeClr val="tx1"/>
              </a:solidFill>
            </a:endParaRPr>
          </a:p>
        </p:txBody>
      </p:sp>
      <p:sp>
        <p:nvSpPr>
          <p:cNvPr id="22" name="ZoneTexte 21"/>
          <p:cNvSpPr txBox="1"/>
          <p:nvPr/>
        </p:nvSpPr>
        <p:spPr bwMode="auto">
          <a:xfrm>
            <a:off x="4869071" y="8888280"/>
            <a:ext cx="1768217" cy="276999"/>
          </a:xfrm>
          <a:prstGeom prst="rect">
            <a:avLst/>
          </a:prstGeom>
          <a:noFill/>
        </p:spPr>
        <p:txBody>
          <a:bodyPr wrap="square">
            <a:spAutoFit/>
          </a:bodyPr>
          <a:lstStyle/>
          <a:p>
            <a:pPr>
              <a:defRPr/>
            </a:pPr>
            <a:r>
              <a:rPr lang="fr-FR" sz="1200" b="1" u="none" strike="noStrike" cap="none">
                <a:solidFill>
                  <a:schemeClr val="tx1"/>
                </a:solidFill>
                <a:latin typeface="Helvetica Neue"/>
              </a:rPr>
              <a:t>Moteur de recherche</a:t>
            </a:r>
            <a:endParaRPr lang="fr-FR" sz="1200" b="1">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Google Shape;491;p15"/>
          <p:cNvSpPr/>
          <p:nvPr/>
        </p:nvSpPr>
        <p:spPr bwMode="auto">
          <a:xfrm>
            <a:off x="301722" y="238606"/>
            <a:ext cx="6981312" cy="428111"/>
          </a:xfrm>
          <a:prstGeom prst="rect">
            <a:avLst/>
          </a:prstGeom>
          <a:solidFill>
            <a:srgbClr val="009F79"/>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a:solidFill>
                  <a:srgbClr val="FFFFFF"/>
                </a:solidFill>
              </a:rPr>
              <a:t>3</a:t>
            </a:r>
            <a:r>
              <a:rPr lang="fr" sz="2500" b="1" i="0" u="none" strike="noStrike" cap="none">
                <a:solidFill>
                  <a:srgbClr val="FFFFFF"/>
                </a:solidFill>
                <a:latin typeface="Arial"/>
                <a:ea typeface="Arial"/>
                <a:cs typeface="Arial"/>
              </a:rPr>
              <a:t>. Kit MC-ASSIST : Application numérique</a:t>
            </a:r>
            <a:endParaRPr sz="2500" b="1" i="0" u="none" strike="noStrike" cap="none">
              <a:solidFill>
                <a:srgbClr val="000000"/>
              </a:solidFill>
              <a:latin typeface="Arial"/>
              <a:ea typeface="Arial"/>
              <a:cs typeface="Arial"/>
            </a:endParaRPr>
          </a:p>
        </p:txBody>
      </p:sp>
      <p:sp>
        <p:nvSpPr>
          <p:cNvPr id="2" name="ZoneTexte 1"/>
          <p:cNvSpPr txBox="1"/>
          <p:nvPr/>
        </p:nvSpPr>
        <p:spPr bwMode="auto">
          <a:xfrm>
            <a:off x="3410989" y="3277335"/>
            <a:ext cx="3004326" cy="292387"/>
          </a:xfrm>
          <a:prstGeom prst="rect">
            <a:avLst/>
          </a:prstGeom>
          <a:noFill/>
        </p:spPr>
        <p:txBody>
          <a:bodyPr wrap="square">
            <a:spAutoFit/>
          </a:bodyPr>
          <a:lstStyle/>
          <a:p>
            <a:pPr>
              <a:defRPr/>
            </a:pPr>
            <a:r>
              <a:rPr lang="fr-FR" sz="1300" b="1" u="none" strike="noStrike" cap="none">
                <a:solidFill>
                  <a:schemeClr val="tx1"/>
                </a:solidFill>
                <a:latin typeface="Helvetica Neue"/>
              </a:rPr>
              <a:t>Mode LSF</a:t>
            </a:r>
            <a:endParaRPr lang="fr-FR" sz="1300" b="1">
              <a:solidFill>
                <a:schemeClr val="tx1"/>
              </a:solidFill>
            </a:endParaRPr>
          </a:p>
        </p:txBody>
      </p:sp>
      <p:pic>
        <p:nvPicPr>
          <p:cNvPr id="13" name="Image 12" descr="Une image contenant texte, capture d’écran, Police, diagramme&#10;&#10;Description générée automatiquement"/>
          <p:cNvPicPr>
            <a:picLocks noChangeAspect="1"/>
          </p:cNvPicPr>
          <p:nvPr/>
        </p:nvPicPr>
        <p:blipFill>
          <a:blip r:embed="rId2"/>
          <a:stretch/>
        </p:blipFill>
        <p:spPr bwMode="auto">
          <a:xfrm>
            <a:off x="167297" y="3733716"/>
            <a:ext cx="3600000" cy="2363990"/>
          </a:xfrm>
          <a:prstGeom prst="rect">
            <a:avLst/>
          </a:prstGeom>
          <a:ln>
            <a:noFill/>
          </a:ln>
          <a:effectLst>
            <a:outerShdw blurRad="292100" dist="139700" dir="2700000" algn="tl" rotWithShape="0">
              <a:srgbClr val="333333">
                <a:alpha val="65000"/>
              </a:srgbClr>
            </a:outerShdw>
          </a:effectLst>
        </p:spPr>
      </p:pic>
      <p:pic>
        <p:nvPicPr>
          <p:cNvPr id="16" name="Image 15" descr="Une image contenant texte, capture d’écran, nombre, Police&#10;&#10;Description générée automatiquement"/>
          <p:cNvPicPr>
            <a:picLocks noChangeAspect="1"/>
          </p:cNvPicPr>
          <p:nvPr/>
        </p:nvPicPr>
        <p:blipFill>
          <a:blip r:embed="rId3"/>
          <a:stretch/>
        </p:blipFill>
        <p:spPr bwMode="auto">
          <a:xfrm>
            <a:off x="179837" y="810063"/>
            <a:ext cx="3600000" cy="2363990"/>
          </a:xfrm>
          <a:prstGeom prst="rect">
            <a:avLst/>
          </a:prstGeom>
          <a:ln>
            <a:noFill/>
          </a:ln>
          <a:effectLst>
            <a:outerShdw blurRad="292100" dist="139700" dir="2700000" algn="tl" rotWithShape="0">
              <a:srgbClr val="333333">
                <a:alpha val="65000"/>
              </a:srgbClr>
            </a:outerShdw>
          </a:effectLst>
        </p:spPr>
      </p:pic>
      <p:sp>
        <p:nvSpPr>
          <p:cNvPr id="4" name="ZoneTexte 3"/>
          <p:cNvSpPr txBox="1"/>
          <p:nvPr/>
        </p:nvSpPr>
        <p:spPr bwMode="auto">
          <a:xfrm>
            <a:off x="3188083" y="6200988"/>
            <a:ext cx="1879377" cy="276999"/>
          </a:xfrm>
          <a:prstGeom prst="rect">
            <a:avLst/>
          </a:prstGeom>
          <a:noFill/>
        </p:spPr>
        <p:txBody>
          <a:bodyPr wrap="square">
            <a:spAutoFit/>
          </a:bodyPr>
          <a:lstStyle/>
          <a:p>
            <a:pPr>
              <a:defRPr/>
            </a:pPr>
            <a:r>
              <a:rPr lang="fr-FR" sz="1200" b="1" u="none" strike="noStrike" cap="none">
                <a:solidFill>
                  <a:schemeClr val="tx1"/>
                </a:solidFill>
                <a:latin typeface="Helvetica Neue"/>
              </a:rPr>
              <a:t>Mode pictogrammes</a:t>
            </a:r>
            <a:endParaRPr lang="fr-FR" sz="1200" b="1">
              <a:solidFill>
                <a:schemeClr val="tx1"/>
              </a:solidFill>
            </a:endParaRPr>
          </a:p>
        </p:txBody>
      </p:sp>
      <p:pic>
        <p:nvPicPr>
          <p:cNvPr id="6" name="Image 5" descr="Une image contenant texte, capture d’écran, nombre&#10;&#10;Description générée automatiquement"/>
          <p:cNvPicPr>
            <a:picLocks noChangeAspect="1"/>
          </p:cNvPicPr>
          <p:nvPr/>
        </p:nvPicPr>
        <p:blipFill>
          <a:blip r:embed="rId4"/>
          <a:stretch/>
        </p:blipFill>
        <p:spPr bwMode="auto">
          <a:xfrm>
            <a:off x="192378" y="6745262"/>
            <a:ext cx="3600000" cy="2363990"/>
          </a:xfrm>
          <a:prstGeom prst="rect">
            <a:avLst/>
          </a:prstGeom>
          <a:ln>
            <a:noFill/>
          </a:ln>
          <a:effectLst>
            <a:outerShdw blurRad="292100" dist="139700" dir="2700000" algn="tl" rotWithShape="0">
              <a:srgbClr val="333333">
                <a:alpha val="65000"/>
              </a:srgbClr>
            </a:outerShdw>
          </a:effectLst>
        </p:spPr>
      </p:pic>
      <p:pic>
        <p:nvPicPr>
          <p:cNvPr id="9" name="Image 8" descr="Une image contenant texte, capture d’écran, diagramme, ligne&#10;&#10;Description générée automatiquement"/>
          <p:cNvPicPr>
            <a:picLocks noChangeAspect="1"/>
          </p:cNvPicPr>
          <p:nvPr/>
        </p:nvPicPr>
        <p:blipFill>
          <a:blip r:embed="rId5"/>
          <a:stretch/>
        </p:blipFill>
        <p:spPr bwMode="auto">
          <a:xfrm>
            <a:off x="3889536" y="3733716"/>
            <a:ext cx="3600000" cy="2363990"/>
          </a:xfrm>
          <a:prstGeom prst="rect">
            <a:avLst/>
          </a:prstGeom>
          <a:ln>
            <a:noFill/>
          </a:ln>
          <a:effectLst>
            <a:outerShdw blurRad="292100" dist="139700" dir="2700000" algn="tl" rotWithShape="0">
              <a:srgbClr val="333333">
                <a:alpha val="65000"/>
              </a:srgbClr>
            </a:outerShdw>
          </a:effectLst>
        </p:spPr>
      </p:pic>
      <p:pic>
        <p:nvPicPr>
          <p:cNvPr id="11" name="Image 10"/>
          <p:cNvPicPr>
            <a:picLocks noChangeAspect="1"/>
          </p:cNvPicPr>
          <p:nvPr/>
        </p:nvPicPr>
        <p:blipFill>
          <a:blip r:embed="rId6"/>
          <a:srcRect l="50678" t="48374" r="20370" b="17811"/>
          <a:stretch/>
        </p:blipFill>
        <p:spPr bwMode="auto">
          <a:xfrm>
            <a:off x="3889536" y="866109"/>
            <a:ext cx="3600000" cy="2363990"/>
          </a:xfrm>
          <a:prstGeom prst="rect">
            <a:avLst/>
          </a:prstGeom>
          <a:ln>
            <a:noFill/>
          </a:ln>
          <a:effectLst>
            <a:outerShdw blurRad="292100" dist="139700" dir="2700000" algn="tl" rotWithShape="0">
              <a:srgbClr val="333333">
                <a:alpha val="65000"/>
              </a:srgbClr>
            </a:outerShdw>
          </a:effectLst>
        </p:spPr>
      </p:pic>
      <p:pic>
        <p:nvPicPr>
          <p:cNvPr id="14" name="Image 13" descr="Une image contenant texte, capture d’écran, conception&#10;&#10;Description générée automatiquement"/>
          <p:cNvPicPr>
            <a:picLocks noChangeAspect="1"/>
          </p:cNvPicPr>
          <p:nvPr/>
        </p:nvPicPr>
        <p:blipFill>
          <a:blip r:embed="rId7"/>
          <a:stretch/>
        </p:blipFill>
        <p:spPr bwMode="auto">
          <a:xfrm>
            <a:off x="3889536" y="6745262"/>
            <a:ext cx="3600000" cy="2363990"/>
          </a:xfrm>
          <a:prstGeom prst="rect">
            <a:avLst/>
          </a:prstGeom>
          <a:ln>
            <a:noFill/>
          </a:ln>
          <a:effectLst>
            <a:outerShdw blurRad="292100" dist="139700" dir="2700000" algn="tl" rotWithShape="0">
              <a:srgbClr val="333333">
                <a:alpha val="65000"/>
              </a:srgbClr>
            </a:outerShdw>
          </a:effectLst>
        </p:spPr>
      </p:pic>
      <p:sp>
        <p:nvSpPr>
          <p:cNvPr id="17" name="ZoneTexte 16"/>
          <p:cNvSpPr txBox="1"/>
          <p:nvPr/>
        </p:nvSpPr>
        <p:spPr bwMode="auto">
          <a:xfrm>
            <a:off x="1310680" y="9238027"/>
            <a:ext cx="1879377" cy="276999"/>
          </a:xfrm>
          <a:prstGeom prst="rect">
            <a:avLst/>
          </a:prstGeom>
          <a:noFill/>
        </p:spPr>
        <p:txBody>
          <a:bodyPr wrap="square">
            <a:spAutoFit/>
          </a:bodyPr>
          <a:lstStyle/>
          <a:p>
            <a:pPr>
              <a:defRPr/>
            </a:pPr>
            <a:r>
              <a:rPr lang="fr-FR" sz="1200" b="1">
                <a:solidFill>
                  <a:schemeClr val="tx1"/>
                </a:solidFill>
                <a:latin typeface="Helvetica Neue"/>
              </a:rPr>
              <a:t>Mode discussion</a:t>
            </a:r>
            <a:endParaRPr lang="fr-FR" sz="1200" b="1">
              <a:solidFill>
                <a:schemeClr val="tx1"/>
              </a:solidFill>
            </a:endParaRPr>
          </a:p>
        </p:txBody>
      </p:sp>
      <p:sp>
        <p:nvSpPr>
          <p:cNvPr id="18" name="ZoneTexte 17"/>
          <p:cNvSpPr txBox="1"/>
          <p:nvPr/>
        </p:nvSpPr>
        <p:spPr bwMode="auto">
          <a:xfrm>
            <a:off x="4913152" y="9238026"/>
            <a:ext cx="2302266" cy="276999"/>
          </a:xfrm>
          <a:prstGeom prst="rect">
            <a:avLst/>
          </a:prstGeom>
          <a:noFill/>
        </p:spPr>
        <p:txBody>
          <a:bodyPr wrap="square">
            <a:spAutoFit/>
          </a:bodyPr>
          <a:lstStyle/>
          <a:p>
            <a:pPr>
              <a:defRPr/>
            </a:pPr>
            <a:r>
              <a:rPr lang="fr-FR" sz="1200" b="1">
                <a:solidFill>
                  <a:schemeClr val="tx1"/>
                </a:solidFill>
                <a:latin typeface="Helvetica Neue"/>
              </a:rPr>
              <a:t>Module secours routiers</a:t>
            </a:r>
            <a:endParaRPr lang="fr-FR" sz="1200" b="1">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02" name="Google Shape;502;p17"/>
          <p:cNvSpPr/>
          <p:nvPr/>
        </p:nvSpPr>
        <p:spPr bwMode="auto">
          <a:xfrm>
            <a:off x="251923" y="230144"/>
            <a:ext cx="6966415" cy="411481"/>
          </a:xfrm>
          <a:prstGeom prst="rect">
            <a:avLst/>
          </a:prstGeom>
          <a:solidFill>
            <a:srgbClr val="134F5C"/>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300" b="1">
                <a:solidFill>
                  <a:srgbClr val="FFFFFF"/>
                </a:solidFill>
              </a:rPr>
              <a:t>4</a:t>
            </a:r>
            <a:r>
              <a:rPr lang="fr" sz="2300" b="1" i="0" u="none" strike="noStrike" cap="none">
                <a:solidFill>
                  <a:srgbClr val="FFFFFF"/>
                </a:solidFill>
                <a:latin typeface="Arial"/>
                <a:ea typeface="Arial"/>
                <a:cs typeface="Arial"/>
              </a:rPr>
              <a:t>. Plan d’expérimentation nationale SIS / AASC </a:t>
            </a:r>
            <a:endParaRPr sz="2300" b="1" i="0" u="none" strike="noStrike" cap="none">
              <a:solidFill>
                <a:srgbClr val="000000"/>
              </a:solidFill>
              <a:latin typeface="Arial"/>
              <a:ea typeface="Arial"/>
              <a:cs typeface="Arial"/>
            </a:endParaRPr>
          </a:p>
        </p:txBody>
      </p:sp>
      <p:graphicFrame>
        <p:nvGraphicFramePr>
          <p:cNvPr id="6" name="Google Shape;67;p2"/>
          <p:cNvGraphicFramePr>
            <a:graphicFrameLocks/>
          </p:cNvGraphicFramePr>
          <p:nvPr>
            <p:extLst>
              <p:ext uri="{D42A27DB-BD31-4B8C-83A1-F6EECF244321}">
                <p14:modId xmlns:p14="http://schemas.microsoft.com/office/powerpoint/2010/main" val="1263688318"/>
              </p:ext>
            </p:extLst>
          </p:nvPr>
        </p:nvGraphicFramePr>
        <p:xfrm>
          <a:off x="237026" y="2792625"/>
          <a:ext cx="6981325" cy="7033200"/>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369763">
                <a:tc>
                  <a:txBody>
                    <a:bodyPr/>
                    <a:lstStyle/>
                    <a:p>
                      <a:pPr marL="0" marR="0" lvl="0" indent="0" algn="l">
                        <a:lnSpc>
                          <a:spcPct val="100000"/>
                        </a:lnSpc>
                        <a:spcBef>
                          <a:spcPts val="0"/>
                        </a:spcBef>
                        <a:spcAft>
                          <a:spcPts val="0"/>
                        </a:spcAft>
                        <a:buClr>
                          <a:srgbClr val="000000"/>
                        </a:buClr>
                        <a:buSzPts val="1200"/>
                        <a:buFont typeface="Arial"/>
                        <a:buNone/>
                        <a:defRPr/>
                      </a:pPr>
                      <a:r>
                        <a:rPr lang="fr-FR" sz="1600" b="1" u="none" strike="noStrike" cap="none" dirty="0">
                          <a:solidFill>
                            <a:srgbClr val="FFFFFF"/>
                          </a:solidFill>
                        </a:rPr>
                        <a:t>A - Plan d’action - Modalités de l’expérimentation nationale MC-ASSIST</a:t>
                      </a:r>
                      <a:endParaRPr sz="1600" b="1" u="none" strike="noStrike" cap="none" dirty="0">
                        <a:solidFill>
                          <a:srgbClr val="FFFFFF"/>
                        </a:solidFill>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134F5C"/>
                    </a:solidFill>
                  </a:tcPr>
                </a:tc>
                <a:extLst>
                  <a:ext uri="{0D108BD9-81ED-4DB2-BD59-A6C34878D82A}">
                    <a16:rowId xmlns:a16="http://schemas.microsoft.com/office/drawing/2014/main" val="10000"/>
                  </a:ext>
                </a:extLst>
              </a:tr>
              <a:tr h="6560222">
                <a:tc>
                  <a:txBody>
                    <a:bodyPr/>
                    <a:lstStyle/>
                    <a:p>
                      <a:pPr marL="0" marR="5080" lvl="0" indent="0" algn="l">
                        <a:lnSpc>
                          <a:spcPct val="100000"/>
                        </a:lnSpc>
                        <a:spcBef>
                          <a:spcPts val="0"/>
                        </a:spcBef>
                        <a:spcAft>
                          <a:spcPts val="0"/>
                        </a:spcAft>
                        <a:buClr>
                          <a:srgbClr val="000000"/>
                        </a:buClr>
                        <a:buSzPts val="1050"/>
                        <a:buFont typeface="Arial"/>
                        <a:buNone/>
                        <a:defRPr/>
                      </a:pPr>
                      <a:r>
                        <a:rPr lang="fr-FR" sz="1100" b="1" dirty="0">
                          <a:solidFill>
                            <a:srgbClr val="134F5C"/>
                          </a:solidFill>
                        </a:rPr>
                        <a:t>Objectif du cadrage </a:t>
                      </a:r>
                      <a:r>
                        <a:rPr lang="fr-FR" sz="1100" b="1" u="none" strike="noStrike" cap="none" dirty="0">
                          <a:solidFill>
                            <a:srgbClr val="134F5C"/>
                          </a:solidFill>
                        </a:rPr>
                        <a:t>: </a:t>
                      </a:r>
                      <a:r>
                        <a:rPr lang="fr-FR" sz="1100" b="0" u="none" strike="noStrike" cap="none" dirty="0">
                          <a:solidFill>
                            <a:srgbClr val="000000"/>
                          </a:solidFill>
                        </a:rPr>
                        <a:t>Permettre d’obtenir un cadre commun à l’expérimentation nationale pour obtenir des </a:t>
                      </a:r>
                      <a:r>
                        <a:rPr lang="fr-FR" sz="1100" b="0" u="none" strike="noStrike" cap="none" dirty="0">
                          <a:solidFill>
                            <a:srgbClr val="134F5C"/>
                          </a:solidFill>
                        </a:rPr>
                        <a:t>résultats globaux précis à la suite d'une évaluation homogène</a:t>
                      </a:r>
                      <a:r>
                        <a:rPr lang="fr-FR" sz="1050" b="0" u="none" strike="noStrike" cap="none" dirty="0">
                          <a:solidFill>
                            <a:srgbClr val="134F5C"/>
                          </a:solidFill>
                        </a:rPr>
                        <a:t>. </a:t>
                      </a:r>
                      <a:endParaRPr dirty="0"/>
                    </a:p>
                    <a:p>
                      <a:pPr marL="0" marR="5080" lvl="0" indent="0" algn="l">
                        <a:lnSpc>
                          <a:spcPct val="100000"/>
                        </a:lnSpc>
                        <a:spcBef>
                          <a:spcPts val="0"/>
                        </a:spcBef>
                        <a:spcAft>
                          <a:spcPts val="0"/>
                        </a:spcAft>
                        <a:buClr>
                          <a:srgbClr val="000000"/>
                        </a:buClr>
                        <a:buSzPts val="1050"/>
                        <a:buFont typeface="Arial"/>
                        <a:buNone/>
                        <a:defRPr/>
                      </a:pPr>
                      <a:endParaRPr sz="600" b="0" dirty="0">
                        <a:solidFill>
                          <a:srgbClr val="134F5C"/>
                        </a:solidFill>
                      </a:endParaRPr>
                    </a:p>
                    <a:p>
                      <a:pPr marL="0" marR="5080" lvl="0" indent="0" algn="l">
                        <a:lnSpc>
                          <a:spcPct val="100000"/>
                        </a:lnSpc>
                        <a:spcBef>
                          <a:spcPts val="0"/>
                        </a:spcBef>
                        <a:spcAft>
                          <a:spcPts val="0"/>
                        </a:spcAft>
                        <a:buClr>
                          <a:srgbClr val="000000"/>
                        </a:buClr>
                        <a:buSzPts val="1000"/>
                        <a:buFont typeface="Arial"/>
                        <a:buNone/>
                        <a:defRPr/>
                      </a:pPr>
                      <a:r>
                        <a:rPr lang="fr-FR" sz="1100" b="1" u="none" strike="noStrike" cap="none" dirty="0">
                          <a:solidFill>
                            <a:srgbClr val="134F5C"/>
                          </a:solidFill>
                        </a:rPr>
                        <a:t>Plan d’action - Cadre fondamental proposé pour les SIS :</a:t>
                      </a:r>
                      <a:endParaRPr dirty="0"/>
                    </a:p>
                    <a:p>
                      <a:pPr marL="228600" marR="5080" lvl="0" indent="-228600" algn="just">
                        <a:lnSpc>
                          <a:spcPct val="100000"/>
                        </a:lnSpc>
                        <a:spcBef>
                          <a:spcPts val="600"/>
                        </a:spcBef>
                        <a:spcAft>
                          <a:spcPts val="0"/>
                        </a:spcAft>
                        <a:buClr>
                          <a:srgbClr val="000000"/>
                        </a:buClr>
                        <a:buSzPts val="1000"/>
                        <a:buFont typeface="Arial"/>
                        <a:buChar char="•"/>
                        <a:defRPr/>
                      </a:pPr>
                      <a:r>
                        <a:rPr lang="fr-FR" sz="1100" b="0" u="none" strike="noStrike" cap="none" dirty="0">
                          <a:solidFill>
                            <a:srgbClr val="000000"/>
                          </a:solidFill>
                        </a:rPr>
                        <a:t>         Définir trois centres de secours a minima dans l’objectif de diffuser le module de sensibilisation à la majorité du personnel durant la période d’expérimentation, avec l’appui du SPV Expert LSF.</a:t>
                      </a:r>
                      <a:endParaRPr dirty="0"/>
                    </a:p>
                    <a:p>
                      <a:pPr marL="228600" marR="5080" lvl="0" indent="-228600" algn="just">
                        <a:lnSpc>
                          <a:spcPct val="100000"/>
                        </a:lnSpc>
                        <a:spcBef>
                          <a:spcPts val="600"/>
                        </a:spcBef>
                        <a:spcAft>
                          <a:spcPts val="0"/>
                        </a:spcAft>
                        <a:buClr>
                          <a:srgbClr val="000000"/>
                        </a:buClr>
                        <a:buSzPts val="1000"/>
                        <a:buFont typeface="Arial"/>
                        <a:buChar char="•"/>
                        <a:defRPr/>
                      </a:pPr>
                      <a:r>
                        <a:rPr lang="fr-FR" sz="1100" b="0" u="none" strike="noStrike" cap="none" dirty="0">
                          <a:solidFill>
                            <a:srgbClr val="000000"/>
                          </a:solidFill>
                        </a:rPr>
                        <a:t>      Mise à disposition de l’application MC-ASSIST sur l’ensemble du territoire, avec information de l’expérimentation par note de service à l’ensemble du personnel, et information de la nécessité de compléter le questionnaire d’évaluation à chaque utilisation.</a:t>
                      </a:r>
                      <a:endParaRPr dirty="0"/>
                    </a:p>
                    <a:p>
                      <a:pPr marL="228600" marR="5080" lvl="0" indent="-228600" algn="just">
                        <a:lnSpc>
                          <a:spcPct val="100000"/>
                        </a:lnSpc>
                        <a:spcBef>
                          <a:spcPts val="0"/>
                        </a:spcBef>
                        <a:spcAft>
                          <a:spcPts val="0"/>
                        </a:spcAft>
                        <a:buClr>
                          <a:srgbClr val="000000"/>
                        </a:buClr>
                        <a:buSzPts val="1000"/>
                        <a:buFont typeface="Arial"/>
                        <a:buChar char="•"/>
                        <a:defRPr/>
                      </a:pPr>
                      <a:endParaRPr lang="fr-FR" sz="600" b="0" u="none" strike="noStrike" cap="none" dirty="0">
                        <a:solidFill>
                          <a:srgbClr val="000091"/>
                        </a:solidFill>
                      </a:endParaRPr>
                    </a:p>
                    <a:p>
                      <a:pPr marL="0" marR="5080" lvl="0" indent="0" algn="l">
                        <a:lnSpc>
                          <a:spcPct val="100000"/>
                        </a:lnSpc>
                        <a:spcBef>
                          <a:spcPts val="0"/>
                        </a:spcBef>
                        <a:spcAft>
                          <a:spcPts val="0"/>
                        </a:spcAft>
                        <a:buClr>
                          <a:srgbClr val="000000"/>
                        </a:buClr>
                        <a:buSzPts val="1000"/>
                        <a:buFont typeface="Arial"/>
                        <a:buNone/>
                        <a:defRPr/>
                      </a:pPr>
                      <a:r>
                        <a:rPr lang="fr-FR" sz="1100" b="1" u="none" strike="noStrike" cap="none" dirty="0">
                          <a:solidFill>
                            <a:srgbClr val="134F5C"/>
                          </a:solidFill>
                        </a:rPr>
                        <a:t>Mise en œuvre de l’expérimentation :</a:t>
                      </a:r>
                      <a:endParaRPr dirty="0"/>
                    </a:p>
                    <a:p>
                      <a:pPr marL="0" marR="5080" lvl="0" indent="0" algn="l" defTabSz="914400">
                        <a:lnSpc>
                          <a:spcPct val="100000"/>
                        </a:lnSpc>
                        <a:spcBef>
                          <a:spcPts val="0"/>
                        </a:spcBef>
                        <a:spcAft>
                          <a:spcPts val="0"/>
                        </a:spcAft>
                        <a:buClr>
                          <a:srgbClr val="000000"/>
                        </a:buClr>
                        <a:buSzPts val="1000"/>
                        <a:buFont typeface="Arial"/>
                        <a:buNone/>
                        <a:defRPr/>
                      </a:pPr>
                      <a:r>
                        <a:rPr lang="fr-FR" sz="1100" b="0" i="1" u="none" strike="noStrike" cap="none" dirty="0">
                          <a:solidFill>
                            <a:srgbClr val="134F5C"/>
                          </a:solidFill>
                        </a:rPr>
                        <a:t>Pour la validation de sa participation à l’expérimentation nationale</a:t>
                      </a:r>
                      <a:endParaRPr dirty="0"/>
                    </a:p>
                    <a:p>
                      <a:pPr marL="228600" marR="5080" lvl="0" indent="-228600" algn="just">
                        <a:lnSpc>
                          <a:spcPct val="100000"/>
                        </a:lnSpc>
                        <a:spcBef>
                          <a:spcPts val="0"/>
                        </a:spcBef>
                        <a:spcAft>
                          <a:spcPts val="0"/>
                        </a:spcAft>
                        <a:buClr>
                          <a:srgbClr val="000000"/>
                        </a:buClr>
                        <a:buSzPts val="1000"/>
                        <a:buFont typeface="+mj-lt"/>
                        <a:buAutoNum type="arabicPeriod"/>
                        <a:defRPr/>
                      </a:pPr>
                      <a:r>
                        <a:rPr lang="fr-FR" sz="1050" b="0" u="none" strike="noStrike" cap="none" dirty="0">
                          <a:solidFill>
                            <a:srgbClr val="000000"/>
                          </a:solidFill>
                        </a:rPr>
                        <a:t>Réponse au mail de candidature de la DGSCGC avec nomination d’un ambassadeur SIS minimum par SIS, et un SPV Expert LSF si possible, pour suivre la mise en place de l’expérimentation. Dans un second temps, nomination d’un ambassadeur sensibilisation, a minima,  par CS choisi. L’ambassadeur SIS sera accompagné par l’équipe pilote DGSCGC et sera référent des ambassadeurs sensibilisation dans son SIS.</a:t>
                      </a:r>
                      <a:endParaRPr dirty="0"/>
                    </a:p>
                    <a:p>
                      <a:pPr marL="228600" marR="5080" lvl="0" indent="-228600" algn="just">
                        <a:lnSpc>
                          <a:spcPct val="100000"/>
                        </a:lnSpc>
                        <a:spcBef>
                          <a:spcPts val="600"/>
                        </a:spcBef>
                        <a:spcAft>
                          <a:spcPts val="0"/>
                        </a:spcAft>
                        <a:buClr>
                          <a:srgbClr val="000000"/>
                        </a:buClr>
                        <a:buSzPts val="1000"/>
                        <a:buFont typeface="+mj-lt"/>
                        <a:buAutoNum type="arabicPeriod"/>
                        <a:defRPr/>
                      </a:pPr>
                      <a:r>
                        <a:rPr lang="fr-FR" sz="1050" b="0" u="none" strike="noStrike" cap="none" dirty="0">
                          <a:solidFill>
                            <a:srgbClr val="000000"/>
                          </a:solidFill>
                        </a:rPr>
                        <a:t>Signature par le SIS </a:t>
                      </a:r>
                      <a:r>
                        <a:rPr lang="fr-FR" sz="1050" b="0" u="none" strike="noStrike" cap="none">
                          <a:solidFill>
                            <a:srgbClr val="000000"/>
                          </a:solidFill>
                        </a:rPr>
                        <a:t>de la convention </a:t>
                      </a:r>
                      <a:r>
                        <a:rPr lang="fr-FR" sz="1050" b="0" u="none" strike="noStrike" cap="none" dirty="0">
                          <a:solidFill>
                            <a:srgbClr val="000000"/>
                          </a:solidFill>
                        </a:rPr>
                        <a:t>d’expérimentation proposée par la DGSCGC pour validation définitive de sa participation. Présence, a minima, de l’ambassadeur SIS et du SPV Expert LSF du SIS au séminaire de lancement du 27 mars 2024 et au webinaire de sa préparation prévu le 25 mars. </a:t>
                      </a:r>
                      <a:endParaRPr dirty="0"/>
                    </a:p>
                    <a:p>
                      <a:pPr marL="0" marR="5080" lvl="0" indent="0" algn="just" defTabSz="914400">
                        <a:lnSpc>
                          <a:spcPct val="100000"/>
                        </a:lnSpc>
                        <a:spcBef>
                          <a:spcPts val="600"/>
                        </a:spcBef>
                        <a:spcAft>
                          <a:spcPts val="0"/>
                        </a:spcAft>
                        <a:buClr>
                          <a:srgbClr val="000000"/>
                        </a:buClr>
                        <a:buSzPts val="1000"/>
                        <a:buFont typeface="+mj-lt"/>
                        <a:buNone/>
                        <a:defRPr/>
                      </a:pPr>
                      <a:r>
                        <a:rPr lang="fr-FR" sz="1100" b="0" i="1" u="none" strike="noStrike" cap="none" dirty="0">
                          <a:solidFill>
                            <a:srgbClr val="134F5C"/>
                          </a:solidFill>
                        </a:rPr>
                        <a:t>Durant la période d’expérimentation nationale</a:t>
                      </a:r>
                      <a:endParaRPr dirty="0"/>
                    </a:p>
                    <a:p>
                      <a:pPr marL="228600" marR="5080" lvl="0" indent="-228600" algn="just">
                        <a:lnSpc>
                          <a:spcPct val="100000"/>
                        </a:lnSpc>
                        <a:spcBef>
                          <a:spcPts val="0"/>
                        </a:spcBef>
                        <a:spcAft>
                          <a:spcPts val="0"/>
                        </a:spcAft>
                        <a:buClr>
                          <a:srgbClr val="000000"/>
                        </a:buClr>
                        <a:buSzPts val="1000"/>
                        <a:buFont typeface="+mj-lt"/>
                        <a:buAutoNum type="arabicPeriod"/>
                        <a:defRPr/>
                      </a:pPr>
                      <a:r>
                        <a:rPr lang="fr-FR" sz="1050" b="0" u="none" strike="noStrike" cap="none" dirty="0">
                          <a:solidFill>
                            <a:srgbClr val="000000"/>
                          </a:solidFill>
                        </a:rPr>
                        <a:t>Diffusion de la sensibilisation, dans les centres de secours, par les ambassadeurs sensibilisation et le SPV Expert LSF, soit avec l’outil d’acculturation MC-ASSIST mis à disposition par la DGSCGC, soit avec l’outil d’acculturation déjà mis en place par le SIS. Protocole d’accompagnement pour la mise en place des ambassadeurs sensibilisation proposé par la DGSCGC.</a:t>
                      </a:r>
                      <a:endParaRPr dirty="0"/>
                    </a:p>
                    <a:p>
                      <a:pPr marL="228600" marR="5080" lvl="0" indent="-228600" algn="just">
                        <a:lnSpc>
                          <a:spcPct val="100000"/>
                        </a:lnSpc>
                        <a:spcBef>
                          <a:spcPts val="600"/>
                        </a:spcBef>
                        <a:spcAft>
                          <a:spcPts val="0"/>
                        </a:spcAft>
                        <a:buClr>
                          <a:srgbClr val="000000"/>
                        </a:buClr>
                        <a:buSzPts val="1000"/>
                        <a:buFont typeface="+mj-lt"/>
                        <a:buAutoNum type="arabicPeriod"/>
                        <a:defRPr/>
                      </a:pPr>
                      <a:r>
                        <a:rPr lang="fr-FR" sz="1050" b="0" u="none" strike="noStrike" cap="none" dirty="0">
                          <a:solidFill>
                            <a:srgbClr val="000000"/>
                          </a:solidFill>
                        </a:rPr>
                        <a:t>Mise à disposition de l’application MC-ASSIST sur les tablettes opérationnelles, gérée par le service informatique de chaque SIS. </a:t>
                      </a:r>
                      <a:endParaRPr dirty="0"/>
                    </a:p>
                    <a:p>
                      <a:pPr marL="0" marR="5080" lvl="0" indent="0" algn="just">
                        <a:lnSpc>
                          <a:spcPct val="100000"/>
                        </a:lnSpc>
                        <a:spcBef>
                          <a:spcPts val="0"/>
                        </a:spcBef>
                        <a:spcAft>
                          <a:spcPts val="0"/>
                        </a:spcAft>
                        <a:buClr>
                          <a:srgbClr val="000000"/>
                        </a:buClr>
                        <a:buSzPts val="1000"/>
                        <a:buFont typeface="+mj-lt"/>
                        <a:buNone/>
                        <a:defRPr/>
                      </a:pPr>
                      <a:endParaRPr lang="fr-FR" sz="600" b="0" u="none" strike="noStrike" cap="none" dirty="0">
                        <a:solidFill>
                          <a:srgbClr val="134F5C"/>
                        </a:solidFill>
                      </a:endParaRPr>
                    </a:p>
                    <a:p>
                      <a:pPr marL="0" marR="5080" lvl="0" indent="0" algn="l">
                        <a:lnSpc>
                          <a:spcPct val="100000"/>
                        </a:lnSpc>
                        <a:spcBef>
                          <a:spcPts val="0"/>
                        </a:spcBef>
                        <a:spcAft>
                          <a:spcPts val="0"/>
                        </a:spcAft>
                        <a:buClr>
                          <a:srgbClr val="000000"/>
                        </a:buClr>
                        <a:buSzPts val="1000"/>
                        <a:buFont typeface="Arial"/>
                        <a:buNone/>
                        <a:defRPr/>
                      </a:pPr>
                      <a:r>
                        <a:rPr lang="fr-FR" sz="1100" b="1" u="none" strike="noStrike" cap="none" dirty="0">
                          <a:solidFill>
                            <a:srgbClr val="134F5C"/>
                          </a:solidFill>
                        </a:rPr>
                        <a:t>Plan d’action - Cadre fondamental proposé pour les AASC :</a:t>
                      </a:r>
                      <a:endParaRPr dirty="0"/>
                    </a:p>
                    <a:p>
                      <a:pPr marL="228600" marR="5080" lvl="0" indent="-228600" algn="just">
                        <a:lnSpc>
                          <a:spcPct val="100000"/>
                        </a:lnSpc>
                        <a:spcBef>
                          <a:spcPts val="600"/>
                        </a:spcBef>
                        <a:spcAft>
                          <a:spcPts val="0"/>
                        </a:spcAft>
                        <a:buClr>
                          <a:srgbClr val="000000"/>
                        </a:buClr>
                        <a:buSzPts val="1000"/>
                        <a:buFont typeface="Arial"/>
                        <a:buChar char="•"/>
                        <a:defRPr/>
                      </a:pPr>
                      <a:r>
                        <a:rPr lang="fr-FR" sz="1050" b="0" u="none" strike="noStrike" cap="none" dirty="0">
                          <a:solidFill>
                            <a:srgbClr val="000000"/>
                          </a:solidFill>
                        </a:rPr>
                        <a:t>Définir un ambassadeur AASC et identifier trois équipes, a minima, par AASC dans l’objectif de diffuser le module de sensibilisation à la majorité de ces équipes durant la période d’expérimentation.</a:t>
                      </a:r>
                      <a:endParaRPr dirty="0"/>
                    </a:p>
                    <a:p>
                      <a:pPr marL="228600" marR="5080" lvl="0" indent="-228600" algn="just" defTabSz="914400">
                        <a:lnSpc>
                          <a:spcPct val="100000"/>
                        </a:lnSpc>
                        <a:spcBef>
                          <a:spcPts val="600"/>
                        </a:spcBef>
                        <a:spcAft>
                          <a:spcPts val="0"/>
                        </a:spcAft>
                        <a:buClr>
                          <a:srgbClr val="000000"/>
                        </a:buClr>
                        <a:buSzPts val="1000"/>
                        <a:buFont typeface="Arial"/>
                        <a:buChar char="•"/>
                        <a:defRPr/>
                      </a:pPr>
                      <a:r>
                        <a:rPr lang="fr-FR" sz="1050" b="0" u="none" strike="noStrike" cap="none" dirty="0">
                          <a:solidFill>
                            <a:srgbClr val="000000"/>
                          </a:solidFill>
                        </a:rPr>
                        <a:t>Mise à disposition de l’application MC-ASSIST à l’ensemble des équipes des AASC des JOP, avec une information de l’expérimentation par note officielle.</a:t>
                      </a:r>
                      <a:endParaRPr lang="fr-FR" sz="600" b="0" u="none" strike="noStrike" cap="none" dirty="0">
                        <a:solidFill>
                          <a:srgbClr val="000000"/>
                        </a:solidFill>
                      </a:endParaRPr>
                    </a:p>
                    <a:p>
                      <a:pPr marL="0" marR="5080" lvl="0" indent="0" algn="l">
                        <a:lnSpc>
                          <a:spcPct val="100000"/>
                        </a:lnSpc>
                        <a:spcBef>
                          <a:spcPts val="600"/>
                        </a:spcBef>
                        <a:spcAft>
                          <a:spcPts val="0"/>
                        </a:spcAft>
                        <a:buClr>
                          <a:srgbClr val="000000"/>
                        </a:buClr>
                        <a:buSzPts val="1000"/>
                        <a:buFont typeface="Arial"/>
                        <a:buNone/>
                        <a:defRPr/>
                      </a:pPr>
                      <a:r>
                        <a:rPr lang="fr-FR" sz="1100" b="1" u="none" strike="noStrike" cap="none" dirty="0">
                          <a:solidFill>
                            <a:srgbClr val="134F5C"/>
                          </a:solidFill>
                        </a:rPr>
                        <a:t>Moyens à disposition de chaque ambassadeur SIS / AASC :</a:t>
                      </a:r>
                      <a:endParaRPr dirty="0"/>
                    </a:p>
                    <a:p>
                      <a:pPr marL="228600" marR="5080" lvl="0" indent="-228600" algn="just">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rPr>
                        <a:t>Documentation complète sur l’espace MC-ASSIST sur RESANA à disposition, dont les deux livrets ambassadeurs.</a:t>
                      </a:r>
                      <a:endParaRPr dirty="0"/>
                    </a:p>
                    <a:p>
                      <a:pPr marL="228600" marR="5080" lvl="0" indent="-228600" algn="just">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rPr>
                        <a:t>Canal de communication entre ambassadeurs SIS/AASC et groupe pilote DGSCGC à définir.</a:t>
                      </a:r>
                      <a:endParaRPr dirty="0"/>
                    </a:p>
                    <a:p>
                      <a:pPr marL="228600" marR="5080" lvl="0" indent="-228600" algn="just">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rPr>
                        <a:t>Visios d’étape en juin 2024 et octobre 2024. Calendrier d’accompagnement des ambassadeurs SIS/AASC à définir.</a:t>
                      </a:r>
                      <a:endParaRPr dirty="0"/>
                    </a:p>
                    <a:p>
                      <a:pPr marL="228600" marR="5080" lvl="0" indent="-228600" algn="just">
                        <a:lnSpc>
                          <a:spcPct val="100000"/>
                        </a:lnSpc>
                        <a:spcBef>
                          <a:spcPts val="0"/>
                        </a:spcBef>
                        <a:spcAft>
                          <a:spcPts val="0"/>
                        </a:spcAft>
                        <a:buClr>
                          <a:srgbClr val="000000"/>
                        </a:buClr>
                        <a:buSzPts val="1000"/>
                        <a:buFont typeface="Arial"/>
                        <a:buChar char="•"/>
                        <a:defRPr/>
                      </a:pPr>
                      <a:r>
                        <a:rPr lang="fr-FR" sz="1050" b="0" u="none" strike="noStrike" cap="none" dirty="0">
                          <a:solidFill>
                            <a:srgbClr val="000000"/>
                          </a:solidFill>
                        </a:rPr>
                        <a:t>Evaluation intermédiaire à définir (RETEX) et évaluation définitive en avril 2025.</a:t>
                      </a:r>
                      <a:endParaRPr dirty="0"/>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sp>
        <p:nvSpPr>
          <p:cNvPr id="7" name="Google Shape;68;p2"/>
          <p:cNvSpPr/>
          <p:nvPr/>
        </p:nvSpPr>
        <p:spPr bwMode="auto">
          <a:xfrm>
            <a:off x="237013" y="731909"/>
            <a:ext cx="6981325" cy="831687"/>
          </a:xfrm>
          <a:prstGeom prst="rect">
            <a:avLst/>
          </a:prstGeom>
          <a:noFill/>
          <a:ln w="9525" cap="flat" cmpd="sng">
            <a:solidFill>
              <a:srgbClr val="0070C0"/>
            </a:solidFill>
            <a:prstDash val="dot"/>
            <a:round/>
            <a:headEnd type="none" w="sm" len="sm"/>
            <a:tailEnd type="none" w="sm" len="sm"/>
          </a:ln>
        </p:spPr>
        <p:txBody>
          <a:bodyPr spcFirstLastPara="1" wrap="square" lIns="91425" tIns="91425" rIns="91425" bIns="91425" anchor="t" anchorCtr="0">
            <a:noAutofit/>
          </a:bodyPr>
          <a:lstStyle/>
          <a:p>
            <a:pPr marL="0" marR="5080" lvl="0" indent="0" algn="l">
              <a:spcBef>
                <a:spcPts val="0"/>
              </a:spcBef>
              <a:spcAft>
                <a:spcPts val="0"/>
              </a:spcAft>
              <a:buClr>
                <a:srgbClr val="000000"/>
              </a:buClr>
              <a:buSzPts val="1400"/>
              <a:buFont typeface="Arial"/>
              <a:buNone/>
              <a:defRPr/>
            </a:pPr>
            <a:r>
              <a:rPr lang="fr-FR" sz="1200" b="0" i="0" u="none" strike="noStrike" cap="none">
                <a:solidFill>
                  <a:srgbClr val="134F5C"/>
                </a:solidFill>
                <a:latin typeface="Arial"/>
                <a:ea typeface="Arial"/>
                <a:cs typeface="Arial"/>
              </a:rPr>
              <a:t>Objectifs de l’expérimentation nationale MC-ASSIST</a:t>
            </a:r>
            <a:endParaRPr sz="1200" b="0" i="0" u="none" strike="noStrike" cap="none">
              <a:solidFill>
                <a:srgbClr val="134F5C"/>
              </a:solidFill>
              <a:latin typeface="Helvetica Neue"/>
              <a:ea typeface="Helvetica Neue"/>
              <a:cs typeface="Helvetica Neue"/>
            </a:endParaRPr>
          </a:p>
          <a:p>
            <a:pPr marL="171450" marR="5080" lvl="0" indent="-171450" algn="just">
              <a:spcBef>
                <a:spcPts val="0"/>
              </a:spcBef>
              <a:spcAft>
                <a:spcPts val="0"/>
              </a:spcAft>
              <a:buClr>
                <a:srgbClr val="000000"/>
              </a:buClr>
              <a:buSzPts val="1100"/>
              <a:buFont typeface="Arial"/>
              <a:buChar char="•"/>
              <a:defRPr/>
            </a:pPr>
            <a:r>
              <a:rPr lang="fr-FR" sz="1050">
                <a:solidFill>
                  <a:schemeClr val="tx1"/>
                </a:solidFill>
                <a:latin typeface="Aptos Display"/>
              </a:rPr>
              <a:t>Mise en œuvre d’une solution pour améliorer la prise en charge des personnes sourdes ou malentendantes par les sapeurs-pompiers : sensibilisation des centres de secours à la problématique avec mise à disposition d’un outil d’intervention opérationnel pour établir une communication adaptée (Application MC-ASSIST).</a:t>
            </a:r>
            <a:endParaRPr sz="1050">
              <a:solidFill>
                <a:schemeClr val="tx1"/>
              </a:solidFill>
              <a:latin typeface="Aptos Display"/>
            </a:endParaRPr>
          </a:p>
        </p:txBody>
      </p:sp>
      <p:sp>
        <p:nvSpPr>
          <p:cNvPr id="8" name="Google Shape;68;p2"/>
          <p:cNvSpPr/>
          <p:nvPr/>
        </p:nvSpPr>
        <p:spPr bwMode="auto">
          <a:xfrm>
            <a:off x="251923" y="1620583"/>
            <a:ext cx="6981313" cy="1081758"/>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L="0" marR="5080" lvl="0" indent="0" algn="l">
              <a:spcBef>
                <a:spcPts val="0"/>
              </a:spcBef>
              <a:spcAft>
                <a:spcPts val="0"/>
              </a:spcAft>
              <a:buClr>
                <a:srgbClr val="000000"/>
              </a:buClr>
              <a:buSzPts val="1400"/>
              <a:buFont typeface="Arial"/>
              <a:buNone/>
              <a:defRPr/>
            </a:pPr>
            <a:r>
              <a:rPr lang="fr-FR" sz="1200" dirty="0">
                <a:solidFill>
                  <a:srgbClr val="134F5C"/>
                </a:solidFill>
              </a:rPr>
              <a:t>Appui sur l’expérience de l’expérimentation départementale du SDIS14</a:t>
            </a:r>
            <a:endParaRPr lang="fr-FR" sz="1200" b="0" i="0" u="none" strike="noStrike" cap="none" dirty="0">
              <a:solidFill>
                <a:srgbClr val="134F5C"/>
              </a:solidFill>
              <a:latin typeface="Arial"/>
              <a:ea typeface="Arial"/>
              <a:cs typeface="Arial"/>
            </a:endParaRPr>
          </a:p>
          <a:p>
            <a:pPr marL="171450" marR="5080" lvl="0" indent="-171450" algn="just">
              <a:spcBef>
                <a:spcPts val="0"/>
              </a:spcBef>
              <a:spcAft>
                <a:spcPts val="0"/>
              </a:spcAft>
              <a:buClr>
                <a:srgbClr val="000000"/>
              </a:buClr>
              <a:buSzPts val="1100"/>
              <a:buFont typeface="Arial"/>
              <a:buChar char="•"/>
              <a:defRPr/>
            </a:pPr>
            <a:r>
              <a:rPr lang="fr-FR" sz="1050" dirty="0">
                <a:solidFill>
                  <a:schemeClr val="tx1"/>
                </a:solidFill>
                <a:latin typeface="Aptos Display"/>
              </a:rPr>
              <a:t>La mise à disposition de l’application aux personnels des centres de secours n’est pas suffisante : l'utilisation reste faible en intervention si aucune sensibilisation à l’utilité de l’outil n’est faite.</a:t>
            </a:r>
            <a:endParaRPr dirty="0"/>
          </a:p>
          <a:p>
            <a:pPr marL="171450" marR="5080" lvl="0" indent="-171450" algn="just">
              <a:spcBef>
                <a:spcPts val="0"/>
              </a:spcBef>
              <a:spcAft>
                <a:spcPts val="0"/>
              </a:spcAft>
              <a:buClr>
                <a:srgbClr val="000000"/>
              </a:buClr>
              <a:buSzPts val="1100"/>
              <a:buFont typeface="Arial"/>
              <a:buChar char="•"/>
              <a:defRPr/>
            </a:pPr>
            <a:r>
              <a:rPr lang="fr-FR" sz="1050" dirty="0">
                <a:solidFill>
                  <a:schemeClr val="tx1"/>
                </a:solidFill>
                <a:latin typeface="Aptos Display"/>
              </a:rPr>
              <a:t>« L’écrit sera suffisant », « il y a peu de personnes sourdes »… : la sensibilisation de 2h mise en œuvre auprès du personnel permet d’enclencher un véritable changement dans les pratiques opérationnelles en expliquant la situation et en apportant des solutions adaptées à une situation méconnue.</a:t>
            </a:r>
          </a:p>
        </p:txBody>
      </p:sp>
      <p:pic>
        <p:nvPicPr>
          <p:cNvPr id="9" name="Google Shape;60;p1"/>
          <p:cNvPicPr>
            <a:picLocks noChangeAspect="1"/>
          </p:cNvPicPr>
          <p:nvPr/>
        </p:nvPicPr>
        <p:blipFill>
          <a:blip r:embed="rId2">
            <a:alphaModFix/>
          </a:blip>
          <a:stretch/>
        </p:blipFill>
        <p:spPr bwMode="auto">
          <a:xfrm>
            <a:off x="6922714" y="2868825"/>
            <a:ext cx="233332" cy="288000"/>
          </a:xfrm>
          <a:prstGeom prst="rect">
            <a:avLst/>
          </a:prstGeom>
          <a:noFill/>
          <a:ln>
            <a:noFill/>
          </a:ln>
        </p:spPr>
      </p:pic>
      <p:pic>
        <p:nvPicPr>
          <p:cNvPr id="10" name="Image 9" descr="Une image contenant dessin humoristique, Graphique, clipart, graphisme&#10;&#10;Description générée automatiquement"/>
          <p:cNvPicPr>
            <a:picLocks noChangeAspect="1"/>
          </p:cNvPicPr>
          <p:nvPr/>
        </p:nvPicPr>
        <p:blipFill>
          <a:blip r:embed="rId3"/>
          <a:stretch/>
        </p:blipFill>
        <p:spPr bwMode="auto">
          <a:xfrm>
            <a:off x="412941" y="3885584"/>
            <a:ext cx="394037" cy="288000"/>
          </a:xfrm>
          <a:prstGeom prst="rect">
            <a:avLst/>
          </a:prstGeom>
        </p:spPr>
      </p:pic>
      <p:pic>
        <p:nvPicPr>
          <p:cNvPr id="11" name="Image 10" descr="Une image contenant capture d’écran, Rectangle&#10;&#10;Description générée automatiquement"/>
          <p:cNvPicPr>
            <a:picLocks noChangeAspect="1"/>
          </p:cNvPicPr>
          <p:nvPr/>
        </p:nvPicPr>
        <p:blipFill>
          <a:blip r:embed="rId4"/>
          <a:stretch/>
        </p:blipFill>
        <p:spPr bwMode="auto">
          <a:xfrm>
            <a:off x="432350" y="4300069"/>
            <a:ext cx="237046" cy="28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pic>
        <p:nvPicPr>
          <p:cNvPr id="2166" name="Image 2165">
            <a:extLst>
              <a:ext uri="{FF2B5EF4-FFF2-40B4-BE49-F238E27FC236}">
                <a16:creationId xmlns:a16="http://schemas.microsoft.com/office/drawing/2014/main" id="{19B9229B-A20E-440A-B0D6-32D5AF2C6A71}"/>
              </a:ext>
            </a:extLst>
          </p:cNvPr>
          <p:cNvPicPr>
            <a:picLocks noChangeAspect="1"/>
          </p:cNvPicPr>
          <p:nvPr/>
        </p:nvPicPr>
        <p:blipFill>
          <a:blip r:embed="rId2"/>
          <a:stretch>
            <a:fillRect/>
          </a:stretch>
        </p:blipFill>
        <p:spPr>
          <a:xfrm rot="16200000">
            <a:off x="-833704" y="1447275"/>
            <a:ext cx="9360000" cy="6465450"/>
          </a:xfrm>
          <a:prstGeom prst="rect">
            <a:avLst/>
          </a:prstGeom>
        </p:spPr>
      </p:pic>
      <p:sp>
        <p:nvSpPr>
          <p:cNvPr id="3" name="Google Shape;477;p14"/>
          <p:cNvSpPr txBox="1"/>
          <p:nvPr/>
        </p:nvSpPr>
        <p:spPr bwMode="auto">
          <a:xfrm>
            <a:off x="282142" y="136767"/>
            <a:ext cx="7064951" cy="385403"/>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None/>
              <a:defRPr/>
            </a:pPr>
            <a:r>
              <a:rPr lang="fr" sz="1800" b="1" i="0" u="sng" strike="noStrike" cap="none" dirty="0">
                <a:solidFill>
                  <a:srgbClr val="134F5C"/>
                </a:solidFill>
                <a:latin typeface="Arial"/>
                <a:ea typeface="Arial"/>
                <a:cs typeface="Arial"/>
              </a:rPr>
              <a:t>B. Cartographie de l’expérimentation</a:t>
            </a:r>
            <a:endParaRPr sz="1800" b="0" i="0" u="sng" strike="noStrike" cap="none" dirty="0">
              <a:solidFill>
                <a:srgbClr val="134F5C"/>
              </a:solidFill>
              <a:latin typeface="Arial"/>
              <a:ea typeface="Arial"/>
              <a:cs typeface="Arial"/>
            </a:endParaRPr>
          </a:p>
        </p:txBody>
      </p:sp>
      <p:sp>
        <p:nvSpPr>
          <p:cNvPr id="2" name="ZoneTexte 1"/>
          <p:cNvSpPr txBox="1"/>
          <p:nvPr/>
        </p:nvSpPr>
        <p:spPr bwMode="auto">
          <a:xfrm>
            <a:off x="380281" y="9423771"/>
            <a:ext cx="6932031" cy="686160"/>
          </a:xfrm>
          <a:prstGeom prst="rect">
            <a:avLst/>
          </a:prstGeom>
          <a:noFill/>
        </p:spPr>
        <p:txBody>
          <a:bodyPr wrap="square">
            <a:spAutoFit/>
          </a:bodyPr>
          <a:lstStyle/>
          <a:p>
            <a:pPr algn="just">
              <a:defRPr/>
            </a:pPr>
            <a:r>
              <a:rPr lang="fr-FR" sz="1300" u="none" strike="noStrike" cap="none" dirty="0">
                <a:solidFill>
                  <a:schemeClr val="tx1"/>
                </a:solidFill>
                <a:latin typeface="Helvetica Neue"/>
              </a:rPr>
              <a:t>La liste nominative des ambassadeurs SIS, SPV Expert LSF et ambassadeurs AASC sera transmise à l’ensemble des acteurs de l’expérimentation nationale par la DGSCGC dans un second temps. </a:t>
            </a:r>
            <a:endParaRPr lang="fr-FR" sz="1300"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Google Shape;477;p14"/>
          <p:cNvSpPr txBox="1"/>
          <p:nvPr/>
        </p:nvSpPr>
        <p:spPr bwMode="auto">
          <a:xfrm>
            <a:off x="247361" y="329469"/>
            <a:ext cx="7064951" cy="385403"/>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None/>
              <a:defRPr/>
            </a:pPr>
            <a:r>
              <a:rPr lang="fr" sz="1800" b="1" u="sng">
                <a:solidFill>
                  <a:srgbClr val="134F5C"/>
                </a:solidFill>
              </a:rPr>
              <a:t>C</a:t>
            </a:r>
            <a:r>
              <a:rPr lang="fr" sz="1800" b="1" i="0" u="sng" strike="noStrike" cap="none">
                <a:solidFill>
                  <a:srgbClr val="134F5C"/>
                </a:solidFill>
                <a:latin typeface="Arial"/>
                <a:ea typeface="Arial"/>
                <a:cs typeface="Arial"/>
              </a:rPr>
              <a:t>. Schéma de synthèse</a:t>
            </a:r>
            <a:endParaRPr sz="1800" b="0" i="0" u="sng" strike="noStrike" cap="none">
              <a:solidFill>
                <a:srgbClr val="134F5C"/>
              </a:solidFill>
              <a:latin typeface="Arial"/>
              <a:ea typeface="Arial"/>
              <a:cs typeface="Arial"/>
            </a:endParaRPr>
          </a:p>
        </p:txBody>
      </p:sp>
      <p:pic>
        <p:nvPicPr>
          <p:cNvPr id="47" name="Image 46">
            <a:extLst>
              <a:ext uri="{FF2B5EF4-FFF2-40B4-BE49-F238E27FC236}">
                <a16:creationId xmlns:a16="http://schemas.microsoft.com/office/drawing/2014/main" id="{490FA68E-DA2A-1C22-8124-F1FE16E1F650}"/>
              </a:ext>
            </a:extLst>
          </p:cNvPr>
          <p:cNvPicPr>
            <a:picLocks noChangeAspect="1"/>
          </p:cNvPicPr>
          <p:nvPr/>
        </p:nvPicPr>
        <p:blipFill>
          <a:blip r:embed="rId2"/>
          <a:stretch>
            <a:fillRect/>
          </a:stretch>
        </p:blipFill>
        <p:spPr>
          <a:xfrm rot="16200000">
            <a:off x="-1071406" y="2802711"/>
            <a:ext cx="9360000" cy="483397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Google Shape;477;p14"/>
          <p:cNvSpPr txBox="1"/>
          <p:nvPr/>
        </p:nvSpPr>
        <p:spPr bwMode="auto">
          <a:xfrm>
            <a:off x="247361" y="329469"/>
            <a:ext cx="7064951" cy="385403"/>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None/>
              <a:defRPr/>
            </a:pPr>
            <a:r>
              <a:rPr lang="fr" sz="1800" b="1" u="sng">
                <a:solidFill>
                  <a:srgbClr val="134F5C"/>
                </a:solidFill>
              </a:rPr>
              <a:t>C</a:t>
            </a:r>
            <a:r>
              <a:rPr lang="fr" sz="1800" b="1" i="0" u="sng" strike="noStrike" cap="none">
                <a:solidFill>
                  <a:srgbClr val="134F5C"/>
                </a:solidFill>
                <a:latin typeface="Arial"/>
                <a:ea typeface="Arial"/>
                <a:cs typeface="Arial"/>
              </a:rPr>
              <a:t>. Proposition de planification (mars 2024 à avril 2025)</a:t>
            </a:r>
            <a:endParaRPr sz="1800" b="0" i="0" u="sng" strike="noStrike" cap="none">
              <a:solidFill>
                <a:srgbClr val="134F5C"/>
              </a:solidFill>
              <a:latin typeface="Arial"/>
              <a:ea typeface="Arial"/>
              <a:cs typeface="Arial"/>
            </a:endParaRPr>
          </a:p>
        </p:txBody>
      </p:sp>
      <p:sp>
        <p:nvSpPr>
          <p:cNvPr id="4" name="Flèche : chevron 3"/>
          <p:cNvSpPr/>
          <p:nvPr/>
        </p:nvSpPr>
        <p:spPr bwMode="auto">
          <a:xfrm>
            <a:off x="247361" y="983775"/>
            <a:ext cx="1660388" cy="798285"/>
          </a:xfrm>
          <a:prstGeom prst="chevron">
            <a:avLst>
              <a:gd name="adj" fmla="val 50000"/>
            </a:avLst>
          </a:prstGeom>
          <a:no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a:solidFill>
                  <a:schemeClr val="tx1"/>
                </a:solidFill>
              </a:rPr>
              <a:t>Mars 2024</a:t>
            </a:r>
            <a:endParaRPr/>
          </a:p>
        </p:txBody>
      </p:sp>
      <p:sp>
        <p:nvSpPr>
          <p:cNvPr id="5" name="Flèche : chevron 4"/>
          <p:cNvSpPr/>
          <p:nvPr/>
        </p:nvSpPr>
        <p:spPr bwMode="auto">
          <a:xfrm>
            <a:off x="1637985" y="983775"/>
            <a:ext cx="1552303" cy="798285"/>
          </a:xfrm>
          <a:prstGeom prst="chevron">
            <a:avLst>
              <a:gd name="adj" fmla="val 50000"/>
            </a:avLst>
          </a:prstGeom>
          <a:solidFill>
            <a:srgbClr val="259AB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a:solidFill>
                  <a:schemeClr val="bg1"/>
                </a:solidFill>
              </a:rPr>
              <a:t>Avril 2024</a:t>
            </a:r>
            <a:endParaRPr/>
          </a:p>
        </p:txBody>
      </p:sp>
      <p:sp>
        <p:nvSpPr>
          <p:cNvPr id="6" name="Flèche : chevron 5"/>
          <p:cNvSpPr/>
          <p:nvPr/>
        </p:nvSpPr>
        <p:spPr bwMode="auto">
          <a:xfrm>
            <a:off x="2949074" y="983775"/>
            <a:ext cx="1552303" cy="798285"/>
          </a:xfrm>
          <a:prstGeom prst="chevron">
            <a:avLst>
              <a:gd name="adj" fmla="val 50000"/>
            </a:avLst>
          </a:prstGeom>
          <a:solidFill>
            <a:srgbClr val="1C76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a:solidFill>
                  <a:schemeClr val="bg1"/>
                </a:solidFill>
              </a:rPr>
              <a:t>Mai 2024</a:t>
            </a:r>
            <a:endParaRPr/>
          </a:p>
        </p:txBody>
      </p:sp>
      <p:sp>
        <p:nvSpPr>
          <p:cNvPr id="7" name="Flèche : chevron 6"/>
          <p:cNvSpPr/>
          <p:nvPr/>
        </p:nvSpPr>
        <p:spPr bwMode="auto">
          <a:xfrm>
            <a:off x="4265476" y="983775"/>
            <a:ext cx="1628819" cy="798285"/>
          </a:xfrm>
          <a:prstGeom prst="chevron">
            <a:avLst>
              <a:gd name="adj" fmla="val 50000"/>
            </a:avLst>
          </a:prstGeom>
          <a:solidFill>
            <a:srgbClr val="17606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a:solidFill>
                  <a:schemeClr val="bg1"/>
                </a:solidFill>
              </a:rPr>
              <a:t>Juin à octobre 2024</a:t>
            </a:r>
            <a:endParaRPr/>
          </a:p>
        </p:txBody>
      </p:sp>
      <p:sp>
        <p:nvSpPr>
          <p:cNvPr id="8" name="Flèche : chevron 7"/>
          <p:cNvSpPr/>
          <p:nvPr/>
        </p:nvSpPr>
        <p:spPr bwMode="auto">
          <a:xfrm>
            <a:off x="5620501" y="983774"/>
            <a:ext cx="1777005" cy="798285"/>
          </a:xfrm>
          <a:prstGeom prst="chevron">
            <a:avLst>
              <a:gd name="adj" fmla="val 50000"/>
            </a:avLst>
          </a:prstGeom>
          <a:solidFill>
            <a:srgbClr val="134F5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a:solidFill>
                  <a:schemeClr val="bg1"/>
                </a:solidFill>
              </a:rPr>
              <a:t>Juin 2024 à avril 2025</a:t>
            </a:r>
            <a:endParaRPr/>
          </a:p>
        </p:txBody>
      </p:sp>
      <p:sp>
        <p:nvSpPr>
          <p:cNvPr id="9" name="Rectangle 8"/>
          <p:cNvSpPr/>
          <p:nvPr/>
        </p:nvSpPr>
        <p:spPr bwMode="auto">
          <a:xfrm>
            <a:off x="250964" y="1917700"/>
            <a:ext cx="1240359" cy="6604000"/>
          </a:xfrm>
          <a:prstGeom prst="rect">
            <a:avLst/>
          </a:prstGeom>
          <a:no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defRPr/>
            </a:pPr>
            <a:r>
              <a:rPr lang="fr-FR" sz="1050" dirty="0">
                <a:solidFill>
                  <a:schemeClr val="tx1"/>
                </a:solidFill>
              </a:rPr>
              <a:t> - Candidature à l’expérimentation nationale MC-ASSIST</a:t>
            </a:r>
            <a:endParaRPr dirty="0"/>
          </a:p>
          <a:p>
            <a:pPr>
              <a:defRPr/>
            </a:pPr>
            <a:endParaRPr lang="fr-FR" sz="1050" dirty="0">
              <a:solidFill>
                <a:schemeClr val="tx1"/>
              </a:solidFill>
            </a:endParaRPr>
          </a:p>
          <a:p>
            <a:pPr>
              <a:defRPr/>
            </a:pPr>
            <a:r>
              <a:rPr lang="fr-FR" sz="1050" dirty="0">
                <a:solidFill>
                  <a:schemeClr val="tx1"/>
                </a:solidFill>
              </a:rPr>
              <a:t>- Constitution de l’équipe projet restreinte au sein du SIS / AASC (avec SPV Expert LSF si possible)</a:t>
            </a:r>
            <a:endParaRPr dirty="0"/>
          </a:p>
          <a:p>
            <a:pPr>
              <a:defRPr/>
            </a:pPr>
            <a:endParaRPr lang="fr-FR" sz="1050" dirty="0">
              <a:solidFill>
                <a:schemeClr val="tx1"/>
              </a:solidFill>
            </a:endParaRPr>
          </a:p>
          <a:p>
            <a:pPr>
              <a:defRPr/>
            </a:pPr>
            <a:r>
              <a:rPr lang="fr-FR" sz="1050" dirty="0">
                <a:solidFill>
                  <a:schemeClr val="tx1"/>
                </a:solidFill>
              </a:rPr>
              <a:t>- Participation au webinaire préparatoire du 25/03/2024 animé par la DGSCGC</a:t>
            </a:r>
            <a:endParaRPr dirty="0"/>
          </a:p>
          <a:p>
            <a:pPr>
              <a:defRPr/>
            </a:pPr>
            <a:endParaRPr lang="fr-FR" sz="1050" dirty="0">
              <a:solidFill>
                <a:schemeClr val="tx1"/>
              </a:solidFill>
            </a:endParaRPr>
          </a:p>
          <a:p>
            <a:pPr>
              <a:defRPr/>
            </a:pPr>
            <a:r>
              <a:rPr lang="fr-FR" sz="1050" dirty="0">
                <a:solidFill>
                  <a:schemeClr val="tx1"/>
                </a:solidFill>
              </a:rPr>
              <a:t>- Participation au séminaire de lancement du 27/03/2024 au CFD – SDIS14</a:t>
            </a:r>
            <a:endParaRPr dirty="0"/>
          </a:p>
          <a:p>
            <a:pPr>
              <a:defRPr/>
            </a:pPr>
            <a:endParaRPr lang="fr-FR" sz="1050" dirty="0">
              <a:solidFill>
                <a:schemeClr val="tx1"/>
              </a:solidFill>
            </a:endParaRPr>
          </a:p>
          <a:p>
            <a:pPr>
              <a:defRPr/>
            </a:pPr>
            <a:r>
              <a:rPr lang="fr-FR" sz="1050" dirty="0">
                <a:solidFill>
                  <a:schemeClr val="tx1"/>
                </a:solidFill>
              </a:rPr>
              <a:t>- Identification des CIS susceptibles d’être expérimentateurs</a:t>
            </a:r>
            <a:endParaRPr dirty="0"/>
          </a:p>
          <a:p>
            <a:pPr>
              <a:defRPr/>
            </a:pPr>
            <a:endParaRPr lang="fr-FR" sz="1050" dirty="0">
              <a:solidFill>
                <a:schemeClr val="tx1"/>
              </a:solidFill>
            </a:endParaRPr>
          </a:p>
          <a:p>
            <a:pPr>
              <a:defRPr/>
            </a:pPr>
            <a:r>
              <a:rPr lang="fr-FR" sz="1050" dirty="0">
                <a:solidFill>
                  <a:schemeClr val="tx1"/>
                </a:solidFill>
              </a:rPr>
              <a:t>- Préparation de l’appel à candidature pour les ambassadeurs sensibilisation des CIS</a:t>
            </a:r>
            <a:endParaRPr dirty="0"/>
          </a:p>
        </p:txBody>
      </p:sp>
      <p:sp>
        <p:nvSpPr>
          <p:cNvPr id="10" name="Rectangle 9"/>
          <p:cNvSpPr/>
          <p:nvPr/>
        </p:nvSpPr>
        <p:spPr bwMode="auto">
          <a:xfrm>
            <a:off x="250964" y="8637045"/>
            <a:ext cx="1240359" cy="68217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100" b="1">
                <a:solidFill>
                  <a:schemeClr val="tx1"/>
                </a:solidFill>
              </a:rPr>
              <a:t>CANDIDATURE NATIONALE</a:t>
            </a:r>
            <a:endParaRPr/>
          </a:p>
        </p:txBody>
      </p:sp>
      <p:sp>
        <p:nvSpPr>
          <p:cNvPr id="11" name="Rectangle 10"/>
          <p:cNvSpPr/>
          <p:nvPr/>
        </p:nvSpPr>
        <p:spPr bwMode="auto">
          <a:xfrm>
            <a:off x="1582831" y="1917700"/>
            <a:ext cx="1240359" cy="6604000"/>
          </a:xfrm>
          <a:prstGeom prst="rect">
            <a:avLst/>
          </a:prstGeom>
          <a:solidFill>
            <a:srgbClr val="259AB1"/>
          </a:solid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defRPr/>
            </a:pPr>
            <a:r>
              <a:rPr lang="fr-FR" sz="1050" dirty="0"/>
              <a:t> - Présentation à l’équipe de direction du SIS</a:t>
            </a:r>
            <a:endParaRPr dirty="0"/>
          </a:p>
          <a:p>
            <a:pPr>
              <a:defRPr/>
            </a:pPr>
            <a:endParaRPr lang="fr-FR" sz="1050" dirty="0"/>
          </a:p>
          <a:p>
            <a:pPr>
              <a:defRPr/>
            </a:pPr>
            <a:r>
              <a:rPr lang="fr-FR" sz="1050" dirty="0"/>
              <a:t>– Processus de signature de la convention par le PCASDIS pour validation de participation du SIS / AASC à l’expérimentation</a:t>
            </a:r>
            <a:endParaRPr dirty="0"/>
          </a:p>
          <a:p>
            <a:pPr>
              <a:defRPr/>
            </a:pPr>
            <a:endParaRPr lang="fr-FR" sz="1050" dirty="0"/>
          </a:p>
          <a:p>
            <a:pPr>
              <a:defRPr/>
            </a:pPr>
            <a:r>
              <a:rPr lang="fr-FR" sz="1050" dirty="0"/>
              <a:t>- Préparation de la méthode de déploiement de l’expérimentation</a:t>
            </a:r>
            <a:endParaRPr dirty="0"/>
          </a:p>
          <a:p>
            <a:pPr>
              <a:defRPr/>
            </a:pPr>
            <a:endParaRPr lang="fr-FR" sz="1050" dirty="0"/>
          </a:p>
          <a:p>
            <a:pPr>
              <a:defRPr/>
            </a:pPr>
            <a:r>
              <a:rPr lang="fr-FR" sz="1050" dirty="0"/>
              <a:t>- Informations aux différents groupements des SIS</a:t>
            </a:r>
            <a:endParaRPr dirty="0"/>
          </a:p>
          <a:p>
            <a:pPr>
              <a:defRPr/>
            </a:pPr>
            <a:endParaRPr lang="fr-FR" sz="1050" dirty="0"/>
          </a:p>
          <a:p>
            <a:pPr>
              <a:defRPr/>
            </a:pPr>
            <a:r>
              <a:rPr lang="fr-FR" sz="1050" dirty="0"/>
              <a:t>- Détermination des actions à mettre en œuvre par les différents services et groupements fonctionnels</a:t>
            </a:r>
            <a:endParaRPr dirty="0"/>
          </a:p>
          <a:p>
            <a:pPr>
              <a:defRPr/>
            </a:pPr>
            <a:endParaRPr lang="fr-FR" sz="1050" dirty="0"/>
          </a:p>
          <a:p>
            <a:pPr>
              <a:defRPr/>
            </a:pPr>
            <a:r>
              <a:rPr lang="fr-FR" sz="1050" dirty="0"/>
              <a:t>- Participations aux points d’étapes nationaux</a:t>
            </a:r>
            <a:endParaRPr dirty="0"/>
          </a:p>
          <a:p>
            <a:pPr>
              <a:defRPr/>
            </a:pPr>
            <a:endParaRPr lang="fr-FR" sz="1050" dirty="0"/>
          </a:p>
          <a:p>
            <a:pPr>
              <a:defRPr/>
            </a:pPr>
            <a:r>
              <a:rPr lang="fr-FR" sz="1050" dirty="0"/>
              <a:t>- Communication interne</a:t>
            </a:r>
            <a:endParaRPr dirty="0"/>
          </a:p>
        </p:txBody>
      </p:sp>
      <p:sp>
        <p:nvSpPr>
          <p:cNvPr id="12" name="Rectangle 11"/>
          <p:cNvSpPr/>
          <p:nvPr/>
        </p:nvSpPr>
        <p:spPr bwMode="auto">
          <a:xfrm>
            <a:off x="2914697" y="1917700"/>
            <a:ext cx="1240359" cy="6604000"/>
          </a:xfrm>
          <a:prstGeom prst="rect">
            <a:avLst/>
          </a:prstGeom>
          <a:solidFill>
            <a:srgbClr val="1C7688"/>
          </a:solid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defRPr/>
            </a:pPr>
            <a:r>
              <a:rPr lang="fr-FR" sz="1050" dirty="0"/>
              <a:t>- Début de la mise en œuvre de l’expérimentation</a:t>
            </a:r>
            <a:endParaRPr dirty="0"/>
          </a:p>
          <a:p>
            <a:pPr>
              <a:defRPr/>
            </a:pPr>
            <a:endParaRPr lang="fr-FR" sz="1050" dirty="0"/>
          </a:p>
          <a:p>
            <a:pPr>
              <a:defRPr/>
            </a:pPr>
            <a:r>
              <a:rPr lang="fr-FR" sz="1050" dirty="0"/>
              <a:t>- Prise en compte par le service SIC du SIS / AASC de l’application MC-ASSIST suite à  la mise à disposition par la DGSCGC</a:t>
            </a:r>
            <a:endParaRPr dirty="0"/>
          </a:p>
          <a:p>
            <a:pPr>
              <a:defRPr/>
            </a:pPr>
            <a:endParaRPr lang="fr-FR" sz="1050" dirty="0"/>
          </a:p>
          <a:p>
            <a:pPr>
              <a:defRPr/>
            </a:pPr>
            <a:r>
              <a:rPr lang="fr-FR" sz="1050" dirty="0"/>
              <a:t>- Sensibilisation des ambassadeurs sensibilisation des CIS</a:t>
            </a:r>
            <a:endParaRPr dirty="0"/>
          </a:p>
          <a:p>
            <a:pPr>
              <a:defRPr/>
            </a:pPr>
            <a:endParaRPr lang="fr-FR" sz="1050" dirty="0"/>
          </a:p>
          <a:p>
            <a:pPr>
              <a:defRPr/>
            </a:pPr>
            <a:r>
              <a:rPr lang="fr-FR" sz="1050" dirty="0"/>
              <a:t>- Participations aux points d’étapes nationaux</a:t>
            </a:r>
            <a:endParaRPr dirty="0"/>
          </a:p>
          <a:p>
            <a:pPr>
              <a:defRPr/>
            </a:pPr>
            <a:endParaRPr lang="fr-FR" sz="1050" dirty="0"/>
          </a:p>
          <a:p>
            <a:pPr>
              <a:defRPr/>
            </a:pPr>
            <a:r>
              <a:rPr lang="fr-FR" sz="1050" dirty="0"/>
              <a:t>- Communication interne</a:t>
            </a:r>
            <a:endParaRPr dirty="0"/>
          </a:p>
        </p:txBody>
      </p:sp>
      <p:sp>
        <p:nvSpPr>
          <p:cNvPr id="13" name="Rectangle 12"/>
          <p:cNvSpPr/>
          <p:nvPr/>
        </p:nvSpPr>
        <p:spPr bwMode="auto">
          <a:xfrm>
            <a:off x="4267967" y="1917700"/>
            <a:ext cx="1240359" cy="6604000"/>
          </a:xfrm>
          <a:prstGeom prst="rect">
            <a:avLst/>
          </a:prstGeom>
          <a:solidFill>
            <a:srgbClr val="17606F"/>
          </a:solid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defRPr/>
            </a:pPr>
            <a:r>
              <a:rPr lang="fr-FR" sz="1050" dirty="0"/>
              <a:t>- Planification et réalisation des sensibilisations des personnels des CIS de l’expérimentation</a:t>
            </a:r>
            <a:endParaRPr dirty="0"/>
          </a:p>
          <a:p>
            <a:pPr>
              <a:defRPr/>
            </a:pPr>
            <a:endParaRPr lang="fr-FR" sz="1050" dirty="0"/>
          </a:p>
          <a:p>
            <a:pPr>
              <a:defRPr/>
            </a:pPr>
            <a:r>
              <a:rPr lang="fr-FR" sz="1050" dirty="0"/>
              <a:t>- Déploiement de l’application au fur et à mesure des sensibilisations des personnels</a:t>
            </a:r>
            <a:endParaRPr dirty="0"/>
          </a:p>
          <a:p>
            <a:pPr>
              <a:defRPr/>
            </a:pPr>
            <a:endParaRPr lang="fr-FR" sz="1050" dirty="0"/>
          </a:p>
          <a:p>
            <a:pPr>
              <a:defRPr/>
            </a:pPr>
            <a:r>
              <a:rPr lang="fr-FR" sz="1050" dirty="0"/>
              <a:t>- Participations aux points d’étapes nationaux</a:t>
            </a:r>
            <a:endParaRPr dirty="0"/>
          </a:p>
          <a:p>
            <a:pPr>
              <a:defRPr/>
            </a:pPr>
            <a:endParaRPr lang="fr-FR" sz="1050" dirty="0"/>
          </a:p>
          <a:p>
            <a:pPr>
              <a:defRPr/>
            </a:pPr>
            <a:r>
              <a:rPr lang="fr-FR" sz="1050" dirty="0"/>
              <a:t>- Communication interne et externe</a:t>
            </a:r>
            <a:endParaRPr dirty="0"/>
          </a:p>
        </p:txBody>
      </p:sp>
      <p:sp>
        <p:nvSpPr>
          <p:cNvPr id="14" name="Rectangle 13"/>
          <p:cNvSpPr/>
          <p:nvPr/>
        </p:nvSpPr>
        <p:spPr bwMode="auto">
          <a:xfrm>
            <a:off x="5621236" y="1917700"/>
            <a:ext cx="1240359" cy="6604000"/>
          </a:xfrm>
          <a:prstGeom prst="rect">
            <a:avLst/>
          </a:prstGeom>
          <a:solidFill>
            <a:srgbClr val="134F5C"/>
          </a:solid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defRPr/>
            </a:pPr>
            <a:r>
              <a:rPr lang="fr-FR" sz="1050" dirty="0"/>
              <a:t> - Suivi et évaluation des sensibilisations dispensées</a:t>
            </a:r>
            <a:endParaRPr dirty="0"/>
          </a:p>
          <a:p>
            <a:pPr>
              <a:defRPr/>
            </a:pPr>
            <a:endParaRPr lang="fr-FR" sz="1050" dirty="0"/>
          </a:p>
          <a:p>
            <a:pPr>
              <a:defRPr/>
            </a:pPr>
            <a:r>
              <a:rPr lang="fr-FR" sz="1050" dirty="0"/>
              <a:t>- Suivi de mise en œuvre opérationnelle</a:t>
            </a:r>
            <a:endParaRPr dirty="0"/>
          </a:p>
          <a:p>
            <a:pPr>
              <a:defRPr/>
            </a:pPr>
            <a:endParaRPr lang="fr-FR" sz="1050" dirty="0"/>
          </a:p>
          <a:p>
            <a:pPr>
              <a:defRPr/>
            </a:pPr>
            <a:r>
              <a:rPr lang="fr-FR" sz="1050" dirty="0"/>
              <a:t>- Incrémentation du suivi national</a:t>
            </a:r>
            <a:endParaRPr dirty="0"/>
          </a:p>
          <a:p>
            <a:pPr>
              <a:defRPr/>
            </a:pPr>
            <a:endParaRPr lang="fr-FR" sz="1050" dirty="0"/>
          </a:p>
          <a:p>
            <a:pPr>
              <a:defRPr/>
            </a:pPr>
            <a:r>
              <a:rPr lang="fr-FR" sz="1050" dirty="0"/>
              <a:t>- Participations aux points d’étapes nationaux</a:t>
            </a:r>
            <a:endParaRPr dirty="0"/>
          </a:p>
          <a:p>
            <a:pPr>
              <a:defRPr/>
            </a:pPr>
            <a:endParaRPr lang="fr-FR" sz="1050" dirty="0"/>
          </a:p>
          <a:p>
            <a:pPr>
              <a:defRPr/>
            </a:pPr>
            <a:r>
              <a:rPr lang="fr-FR" sz="1050" dirty="0"/>
              <a:t>- Rédaction d’un compte rendu de l’expérimentation au sein du SIS et AASC</a:t>
            </a:r>
            <a:endParaRPr dirty="0"/>
          </a:p>
        </p:txBody>
      </p:sp>
      <p:sp>
        <p:nvSpPr>
          <p:cNvPr id="15" name="Rectangle 14"/>
          <p:cNvSpPr/>
          <p:nvPr/>
        </p:nvSpPr>
        <p:spPr bwMode="auto">
          <a:xfrm>
            <a:off x="1582831" y="8637044"/>
            <a:ext cx="1240359" cy="682171"/>
          </a:xfrm>
          <a:prstGeom prst="rect">
            <a:avLst/>
          </a:prstGeom>
          <a:solidFill>
            <a:srgbClr val="259AB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50" b="1"/>
              <a:t>STRUCTURATION DE LA DEMARCHE</a:t>
            </a:r>
            <a:endParaRPr/>
          </a:p>
        </p:txBody>
      </p:sp>
      <p:sp>
        <p:nvSpPr>
          <p:cNvPr id="16" name="Rectangle 15"/>
          <p:cNvSpPr/>
          <p:nvPr/>
        </p:nvSpPr>
        <p:spPr bwMode="auto">
          <a:xfrm>
            <a:off x="2914697" y="8637043"/>
            <a:ext cx="1240359" cy="682171"/>
          </a:xfrm>
          <a:prstGeom prst="rect">
            <a:avLst/>
          </a:prstGeom>
          <a:solidFill>
            <a:srgbClr val="1C768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50" b="1"/>
              <a:t>RESEAU DES AMBASSADEURS</a:t>
            </a:r>
            <a:endParaRPr/>
          </a:p>
        </p:txBody>
      </p:sp>
      <p:sp>
        <p:nvSpPr>
          <p:cNvPr id="17" name="Rectangle 16"/>
          <p:cNvSpPr/>
          <p:nvPr/>
        </p:nvSpPr>
        <p:spPr bwMode="auto">
          <a:xfrm>
            <a:off x="4267967" y="8637042"/>
            <a:ext cx="1240359" cy="682171"/>
          </a:xfrm>
          <a:prstGeom prst="rect">
            <a:avLst/>
          </a:prstGeom>
          <a:solidFill>
            <a:srgbClr val="17606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50" b="1" dirty="0"/>
              <a:t>DEPLOIEMENT AUPRES DES CIS DE L’EXPERIMENTATION</a:t>
            </a:r>
            <a:endParaRPr dirty="0"/>
          </a:p>
        </p:txBody>
      </p:sp>
      <p:sp>
        <p:nvSpPr>
          <p:cNvPr id="18" name="Rectangle 17"/>
          <p:cNvSpPr/>
          <p:nvPr/>
        </p:nvSpPr>
        <p:spPr bwMode="auto">
          <a:xfrm>
            <a:off x="5620501" y="8637041"/>
            <a:ext cx="1240359" cy="682171"/>
          </a:xfrm>
          <a:prstGeom prst="rect">
            <a:avLst/>
          </a:prstGeom>
          <a:solidFill>
            <a:srgbClr val="134F5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a:t>ACCOMPAGNEMENTS ET SUIVIS – ECHANGES ET PEX NATIONAL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4" name="Google Shape;64;p2"/>
          <p:cNvSpPr txBox="1"/>
          <p:nvPr/>
        </p:nvSpPr>
        <p:spPr bwMode="auto">
          <a:xfrm>
            <a:off x="595418" y="653304"/>
            <a:ext cx="6847800" cy="680700"/>
          </a:xfrm>
          <a:prstGeom prst="rect">
            <a:avLst/>
          </a:prstGeom>
          <a:noFill/>
          <a:ln>
            <a:noFill/>
          </a:ln>
        </p:spPr>
        <p:txBody>
          <a:bodyPr spcFirstLastPara="1" wrap="square" lIns="0" tIns="12700" rIns="0" bIns="0" anchor="t" anchorCtr="0">
            <a:noAutofit/>
          </a:bodyPr>
          <a:lstStyle/>
          <a:p>
            <a:pPr marL="12700" marR="0" lvl="0" indent="0" algn="l">
              <a:lnSpc>
                <a:spcPct val="100000"/>
              </a:lnSpc>
              <a:spcBef>
                <a:spcPts val="0"/>
              </a:spcBef>
              <a:spcAft>
                <a:spcPts val="0"/>
              </a:spcAft>
              <a:buClr>
                <a:srgbClr val="000000"/>
              </a:buClr>
              <a:buSzPts val="4000"/>
              <a:buFont typeface="Arial"/>
              <a:buNone/>
              <a:defRPr/>
            </a:pPr>
            <a:r>
              <a:rPr lang="fr" sz="4000" b="1" i="0" u="none" strike="noStrike" cap="none" dirty="0">
                <a:solidFill>
                  <a:srgbClr val="000000"/>
                </a:solidFill>
                <a:latin typeface="Arial"/>
                <a:ea typeface="Arial"/>
                <a:cs typeface="Arial"/>
              </a:rPr>
              <a:t>Introduction</a:t>
            </a:r>
            <a:endParaRPr sz="4000" b="0" i="0" u="none" strike="noStrike" cap="none" dirty="0">
              <a:solidFill>
                <a:srgbClr val="000000"/>
              </a:solidFill>
              <a:latin typeface="Arial"/>
              <a:ea typeface="Arial"/>
              <a:cs typeface="Arial"/>
            </a:endParaRPr>
          </a:p>
        </p:txBody>
      </p:sp>
      <p:sp>
        <p:nvSpPr>
          <p:cNvPr id="65" name="Google Shape;65;p2"/>
          <p:cNvSpPr txBox="1"/>
          <p:nvPr/>
        </p:nvSpPr>
        <p:spPr bwMode="auto">
          <a:xfrm>
            <a:off x="629132" y="1713654"/>
            <a:ext cx="6301410" cy="6372404"/>
          </a:xfrm>
          <a:prstGeom prst="rect">
            <a:avLst/>
          </a:prstGeom>
          <a:noFill/>
          <a:ln>
            <a:noFill/>
          </a:ln>
        </p:spPr>
        <p:txBody>
          <a:bodyPr spcFirstLastPara="1" wrap="square" lIns="0" tIns="12700" rIns="0" bIns="0" anchor="t" anchorCtr="0">
            <a:noAutofit/>
          </a:bodyPr>
          <a:lstStyle/>
          <a:p>
            <a:pPr marL="0" marR="0" lvl="0" indent="0" algn="just">
              <a:lnSpc>
                <a:spcPct val="100000"/>
              </a:lnSpc>
              <a:spcBef>
                <a:spcPts val="0"/>
              </a:spcBef>
              <a:spcAft>
                <a:spcPts val="0"/>
              </a:spcAft>
              <a:buClr>
                <a:srgbClr val="000000"/>
              </a:buClr>
              <a:buSzPts val="2400"/>
              <a:buFont typeface="Arial"/>
              <a:buNone/>
              <a:defRPr/>
            </a:pPr>
            <a:r>
              <a:rPr lang="fr" sz="1600" b="0" i="0" u="none" strike="noStrike" cap="none" dirty="0">
                <a:solidFill>
                  <a:schemeClr val="dk1"/>
                </a:solidFill>
                <a:latin typeface="Arial"/>
                <a:ea typeface="Arial"/>
                <a:cs typeface="Arial"/>
              </a:rPr>
              <a:t>Ce livret est à destination des ambassadeurs SIS</a:t>
            </a:r>
            <a:r>
              <a:rPr lang="fr-FR" sz="1600" b="0" i="0" u="none" strike="noStrike" cap="none" dirty="0">
                <a:solidFill>
                  <a:srgbClr val="ED1A22"/>
                </a:solidFill>
                <a:latin typeface="Arial"/>
                <a:ea typeface="Arial"/>
                <a:cs typeface="Arial"/>
              </a:rPr>
              <a:t>*</a:t>
            </a:r>
            <a:r>
              <a:rPr lang="fr" sz="1600" b="0" i="0" u="none" strike="noStrike" cap="none" dirty="0">
                <a:solidFill>
                  <a:schemeClr val="dk1"/>
                </a:solidFill>
                <a:latin typeface="Arial"/>
                <a:ea typeface="Arial"/>
                <a:cs typeface="Arial"/>
              </a:rPr>
              <a:t> / AASC</a:t>
            </a:r>
            <a:r>
              <a:rPr lang="fr-FR" sz="1600" b="0" i="0" u="none" strike="noStrike" cap="none" dirty="0">
                <a:solidFill>
                  <a:srgbClr val="ED1A22"/>
                </a:solidFill>
                <a:latin typeface="Arial"/>
                <a:ea typeface="Arial"/>
                <a:cs typeface="Arial"/>
              </a:rPr>
              <a:t>*</a:t>
            </a:r>
            <a:r>
              <a:rPr lang="fr" sz="1600" b="0" i="0" u="none" strike="noStrike" cap="none" dirty="0">
                <a:solidFill>
                  <a:schemeClr val="dk1"/>
                </a:solidFill>
                <a:latin typeface="Arial"/>
                <a:ea typeface="Arial"/>
                <a:cs typeface="Arial"/>
              </a:rPr>
              <a:t> du projet MC-ASSIST</a:t>
            </a:r>
            <a:r>
              <a:rPr lang="fr-FR" sz="1600" b="0" i="0" u="none" strike="noStrike" cap="none" dirty="0">
                <a:solidFill>
                  <a:srgbClr val="ED1A22"/>
                </a:solidFill>
                <a:latin typeface="Arial"/>
                <a:ea typeface="Arial"/>
                <a:cs typeface="Arial"/>
              </a:rPr>
              <a:t>* </a:t>
            </a:r>
            <a:r>
              <a:rPr lang="fr-FR" sz="1600" b="0" i="0" u="none" strike="noStrike" cap="none" dirty="0">
                <a:solidFill>
                  <a:schemeClr val="tx1"/>
                </a:solidFill>
                <a:latin typeface="Arial"/>
                <a:ea typeface="Arial"/>
                <a:cs typeface="Arial"/>
              </a:rPr>
              <a:t>pour la mise en œuvre de l’expérimentation nationale portée par la DGSCGC de mars 2024 à </a:t>
            </a:r>
            <a:r>
              <a:rPr lang="fr-FR" sz="1600" dirty="0">
                <a:solidFill>
                  <a:schemeClr val="tx1"/>
                </a:solidFill>
              </a:rPr>
              <a:t>avril</a:t>
            </a:r>
            <a:r>
              <a:rPr lang="fr-FR" sz="1600" b="0" i="0" u="none" strike="noStrike" cap="none" dirty="0">
                <a:solidFill>
                  <a:schemeClr val="tx1"/>
                </a:solidFill>
                <a:latin typeface="Arial"/>
                <a:ea typeface="Arial"/>
                <a:cs typeface="Arial"/>
              </a:rPr>
              <a:t> 2025</a:t>
            </a:r>
            <a:r>
              <a:rPr lang="fr" sz="1600" b="0" i="0" u="none" strike="noStrike" cap="none" dirty="0">
                <a:solidFill>
                  <a:schemeClr val="dk1"/>
                </a:solidFill>
                <a:latin typeface="Arial"/>
                <a:ea typeface="Arial"/>
                <a:cs typeface="Arial"/>
              </a:rPr>
              <a:t>.</a:t>
            </a:r>
            <a:endParaRPr sz="1600" dirty="0"/>
          </a:p>
          <a:p>
            <a:pPr marL="0" marR="0" lvl="0" indent="0" algn="just">
              <a:lnSpc>
                <a:spcPct val="100000"/>
              </a:lnSpc>
              <a:spcBef>
                <a:spcPts val="0"/>
              </a:spcBef>
              <a:spcAft>
                <a:spcPts val="0"/>
              </a:spcAft>
              <a:buClr>
                <a:srgbClr val="000000"/>
              </a:buClr>
              <a:buSzPts val="2400"/>
              <a:buFont typeface="Arial"/>
              <a:buNone/>
              <a:defRPr/>
            </a:pPr>
            <a:endParaRPr sz="1600" b="0" i="0" u="none" strike="noStrike" cap="none" dirty="0">
              <a:solidFill>
                <a:schemeClr val="dk1"/>
              </a:solidFill>
              <a:latin typeface="Arial"/>
              <a:ea typeface="Arial"/>
              <a:cs typeface="Arial"/>
            </a:endParaRPr>
          </a:p>
          <a:p>
            <a:pPr marL="0" marR="0" lvl="0" indent="0" algn="just">
              <a:lnSpc>
                <a:spcPct val="100000"/>
              </a:lnSpc>
              <a:spcBef>
                <a:spcPts val="0"/>
              </a:spcBef>
              <a:spcAft>
                <a:spcPts val="0"/>
              </a:spcAft>
              <a:buClr>
                <a:srgbClr val="000000"/>
              </a:buClr>
              <a:buSzPts val="2400"/>
              <a:buFont typeface="Arial"/>
              <a:buNone/>
              <a:defRPr/>
            </a:pPr>
            <a:r>
              <a:rPr lang="fr" sz="1600" b="0" i="0" u="none" strike="noStrike" cap="none" dirty="0">
                <a:solidFill>
                  <a:schemeClr val="dk1"/>
                </a:solidFill>
                <a:latin typeface="Arial"/>
                <a:ea typeface="Arial"/>
                <a:cs typeface="Arial"/>
              </a:rPr>
              <a:t>Ce projet vise à l’amélioration de la prise en charge des personnes sourdes ou malentendantes par les services de secours </a:t>
            </a:r>
            <a:r>
              <a:rPr lang="fr-FR" sz="1600" b="0" i="0" u="none" strike="noStrike" cap="none" dirty="0">
                <a:solidFill>
                  <a:schemeClr val="dk1"/>
                </a:solidFill>
                <a:latin typeface="Arial"/>
                <a:ea typeface="Arial"/>
                <a:cs typeface="Arial"/>
              </a:rPr>
              <a:t>et les associations agréées de sécurité civile</a:t>
            </a:r>
            <a:r>
              <a:rPr lang="fr" sz="1600" b="0" i="0" u="none" strike="noStrike" cap="none" dirty="0">
                <a:solidFill>
                  <a:schemeClr val="dk1"/>
                </a:solidFill>
                <a:latin typeface="Arial"/>
                <a:ea typeface="Arial"/>
                <a:cs typeface="Arial"/>
              </a:rPr>
              <a:t>.</a:t>
            </a:r>
            <a:endParaRPr sz="1600" dirty="0"/>
          </a:p>
          <a:p>
            <a:pPr marL="0" marR="0" lvl="0" indent="0" algn="just">
              <a:lnSpc>
                <a:spcPct val="100000"/>
              </a:lnSpc>
              <a:spcBef>
                <a:spcPts val="0"/>
              </a:spcBef>
              <a:spcAft>
                <a:spcPts val="0"/>
              </a:spcAft>
              <a:buClr>
                <a:srgbClr val="000000"/>
              </a:buClr>
              <a:buSzPts val="2400"/>
              <a:buFont typeface="Arial"/>
              <a:buNone/>
              <a:defRPr/>
            </a:pPr>
            <a:endParaRPr sz="1600" b="0" i="0" u="none" strike="noStrike" cap="none" dirty="0">
              <a:solidFill>
                <a:schemeClr val="dk1"/>
              </a:solidFill>
              <a:latin typeface="Arial"/>
              <a:ea typeface="Arial"/>
              <a:cs typeface="Arial"/>
            </a:endParaRPr>
          </a:p>
          <a:p>
            <a:pPr marL="0" marR="0" lvl="0" indent="0" algn="just">
              <a:lnSpc>
                <a:spcPct val="100000"/>
              </a:lnSpc>
              <a:spcBef>
                <a:spcPts val="0"/>
              </a:spcBef>
              <a:spcAft>
                <a:spcPts val="0"/>
              </a:spcAft>
              <a:buClr>
                <a:srgbClr val="000000"/>
              </a:buClr>
              <a:buSzPts val="2400"/>
              <a:buFont typeface="Arial"/>
              <a:buNone/>
              <a:defRPr/>
            </a:pPr>
            <a:r>
              <a:rPr lang="fr" sz="1600" dirty="0">
                <a:solidFill>
                  <a:schemeClr val="dk1"/>
                </a:solidFill>
              </a:rPr>
              <a:t>Il</a:t>
            </a:r>
            <a:r>
              <a:rPr lang="fr" sz="1600" b="0" i="0" u="none" strike="noStrike" cap="none" dirty="0">
                <a:solidFill>
                  <a:schemeClr val="dk1"/>
                </a:solidFill>
                <a:latin typeface="Arial"/>
                <a:ea typeface="Arial"/>
                <a:cs typeface="Arial"/>
              </a:rPr>
              <a:t> fait office de référence afin que chaque ambassadeur SIS / AASC puisse :</a:t>
            </a:r>
            <a:endParaRPr dirty="0"/>
          </a:p>
          <a:p>
            <a:pPr marL="285750" marR="0" lvl="0" indent="-285750" algn="just">
              <a:lnSpc>
                <a:spcPct val="100000"/>
              </a:lnSpc>
              <a:spcBef>
                <a:spcPts val="0"/>
              </a:spcBef>
              <a:spcAft>
                <a:spcPts val="0"/>
              </a:spcAft>
              <a:buClr>
                <a:srgbClr val="000000"/>
              </a:buClr>
              <a:buSzPts val="2400"/>
              <a:buFont typeface="Arial"/>
              <a:buChar char="•"/>
              <a:defRPr/>
            </a:pPr>
            <a:r>
              <a:rPr lang="fr" sz="1600" b="0" i="0" u="none" strike="noStrike" cap="none" dirty="0">
                <a:solidFill>
                  <a:schemeClr val="dk1"/>
                </a:solidFill>
                <a:latin typeface="Arial"/>
                <a:ea typeface="Arial"/>
                <a:cs typeface="Arial"/>
              </a:rPr>
              <a:t>avoir une base d’information de qualité </a:t>
            </a:r>
            <a:r>
              <a:rPr lang="fr" sz="1600" dirty="0">
                <a:solidFill>
                  <a:schemeClr val="dk1"/>
                </a:solidFill>
              </a:rPr>
              <a:t>suffisante</a:t>
            </a:r>
            <a:r>
              <a:rPr lang="fr" sz="1600" b="0" i="0" u="none" strike="noStrike" cap="none" dirty="0">
                <a:solidFill>
                  <a:schemeClr val="dk1"/>
                </a:solidFill>
                <a:latin typeface="Arial"/>
                <a:ea typeface="Arial"/>
                <a:cs typeface="Arial"/>
              </a:rPr>
              <a:t> afin de lui permettre de comprendre l’ensemble du projet et ses enjeux ; </a:t>
            </a:r>
            <a:endParaRPr dirty="0"/>
          </a:p>
          <a:p>
            <a:pPr marL="285750" marR="0" lvl="0" indent="-285750" algn="just">
              <a:lnSpc>
                <a:spcPct val="100000"/>
              </a:lnSpc>
              <a:spcBef>
                <a:spcPts val="0"/>
              </a:spcBef>
              <a:spcAft>
                <a:spcPts val="0"/>
              </a:spcAft>
              <a:buClr>
                <a:srgbClr val="000000"/>
              </a:buClr>
              <a:buSzPts val="2400"/>
              <a:buFont typeface="Arial"/>
              <a:buChar char="•"/>
              <a:defRPr/>
            </a:pPr>
            <a:r>
              <a:rPr lang="fr" sz="1600" dirty="0">
                <a:solidFill>
                  <a:schemeClr val="dk1"/>
                </a:solidFill>
              </a:rPr>
              <a:t>comprendre et appréhender les attentes de l’expérimentation nationale ;</a:t>
            </a:r>
            <a:endParaRPr dirty="0"/>
          </a:p>
          <a:p>
            <a:pPr marL="285750" marR="0" lvl="0" indent="-285750" algn="just">
              <a:lnSpc>
                <a:spcPct val="100000"/>
              </a:lnSpc>
              <a:spcBef>
                <a:spcPts val="0"/>
              </a:spcBef>
              <a:spcAft>
                <a:spcPts val="0"/>
              </a:spcAft>
              <a:buClr>
                <a:srgbClr val="000000"/>
              </a:buClr>
              <a:buSzPts val="2400"/>
              <a:buFont typeface="Arial"/>
              <a:buChar char="•"/>
              <a:defRPr/>
            </a:pPr>
            <a:r>
              <a:rPr lang="fr" sz="1600" b="0" i="0" u="none" strike="noStrike" cap="none" dirty="0">
                <a:solidFill>
                  <a:schemeClr val="dk1"/>
                </a:solidFill>
                <a:latin typeface="Arial"/>
                <a:ea typeface="Arial"/>
                <a:cs typeface="Arial"/>
              </a:rPr>
              <a:t>garantir un accompagnement de qualité auprès des ambassadeurs « sensibilisation ». Ils seront chargés de la bonne diffusion des éléments clés lors des sensibilisations sur le sujet et d’assurer un déroulement cohérent de </a:t>
            </a:r>
            <a:r>
              <a:rPr lang="fr" sz="1600" dirty="0">
                <a:solidFill>
                  <a:schemeClr val="dk1"/>
                </a:solidFill>
              </a:rPr>
              <a:t>cette </a:t>
            </a:r>
            <a:r>
              <a:rPr lang="fr" sz="1600" b="0" i="0" u="none" strike="noStrike" cap="none" dirty="0">
                <a:solidFill>
                  <a:schemeClr val="dk1"/>
                </a:solidFill>
                <a:latin typeface="Arial"/>
                <a:ea typeface="Arial"/>
                <a:cs typeface="Arial"/>
              </a:rPr>
              <a:t>séquence</a:t>
            </a:r>
            <a:r>
              <a:rPr lang="fr" sz="1600" dirty="0">
                <a:solidFill>
                  <a:schemeClr val="dk1"/>
                </a:solidFill>
              </a:rPr>
              <a:t> ;</a:t>
            </a:r>
            <a:endParaRPr dirty="0"/>
          </a:p>
          <a:p>
            <a:pPr marL="285750" marR="0" lvl="0" indent="-285750" algn="just">
              <a:lnSpc>
                <a:spcPct val="100000"/>
              </a:lnSpc>
              <a:spcBef>
                <a:spcPts val="0"/>
              </a:spcBef>
              <a:spcAft>
                <a:spcPts val="0"/>
              </a:spcAft>
              <a:buClr>
                <a:srgbClr val="000000"/>
              </a:buClr>
              <a:buSzPts val="2400"/>
              <a:buFont typeface="Arial"/>
              <a:buChar char="•"/>
              <a:defRPr/>
            </a:pPr>
            <a:r>
              <a:rPr lang="fr" sz="1600" b="0" i="0" u="none" strike="noStrike" cap="none" dirty="0">
                <a:solidFill>
                  <a:schemeClr val="dk1"/>
                </a:solidFill>
                <a:latin typeface="Arial"/>
                <a:ea typeface="Arial"/>
                <a:cs typeface="Arial"/>
              </a:rPr>
              <a:t>être le relais de l’expérimentation auprès de la direction</a:t>
            </a:r>
            <a:r>
              <a:rPr lang="fr" sz="1600" dirty="0">
                <a:solidFill>
                  <a:schemeClr val="dk1"/>
                </a:solidFill>
              </a:rPr>
              <a:t> de son SIS / de son AASC. </a:t>
            </a:r>
            <a:endParaRPr lang="fr" sz="1600" b="0" i="0" u="none" strike="noStrike" cap="none" dirty="0">
              <a:solidFill>
                <a:schemeClr val="dk1"/>
              </a:solidFill>
              <a:latin typeface="Arial"/>
              <a:ea typeface="Arial"/>
              <a:cs typeface="Arial"/>
            </a:endParaRPr>
          </a:p>
          <a:p>
            <a:pPr marL="285750" marR="0" lvl="0" indent="-285750" algn="just">
              <a:lnSpc>
                <a:spcPct val="100000"/>
              </a:lnSpc>
              <a:spcBef>
                <a:spcPts val="0"/>
              </a:spcBef>
              <a:spcAft>
                <a:spcPts val="0"/>
              </a:spcAft>
              <a:buClr>
                <a:srgbClr val="000000"/>
              </a:buClr>
              <a:buSzPts val="2400"/>
              <a:buFont typeface="Arial"/>
              <a:buChar char="•"/>
              <a:defRPr/>
            </a:pPr>
            <a:endParaRPr lang="fr" sz="1600" dirty="0">
              <a:solidFill>
                <a:schemeClr val="dk1"/>
              </a:solidFill>
            </a:endParaRPr>
          </a:p>
          <a:p>
            <a:pPr marR="0" lvl="0" algn="just">
              <a:lnSpc>
                <a:spcPct val="100000"/>
              </a:lnSpc>
              <a:spcBef>
                <a:spcPts val="0"/>
              </a:spcBef>
              <a:spcAft>
                <a:spcPts val="0"/>
              </a:spcAft>
              <a:buClr>
                <a:srgbClr val="000000"/>
              </a:buClr>
              <a:buSzPts val="2400"/>
              <a:defRPr/>
            </a:pPr>
            <a:r>
              <a:rPr lang="fr" sz="1600" b="0" i="0" u="none" strike="noStrike" cap="none" dirty="0">
                <a:solidFill>
                  <a:schemeClr val="dk1"/>
                </a:solidFill>
                <a:latin typeface="Arial"/>
                <a:ea typeface="Arial"/>
                <a:cs typeface="Arial"/>
              </a:rPr>
              <a:t>Ce livret </a:t>
            </a:r>
            <a:r>
              <a:rPr lang="fr" sz="1600" dirty="0">
                <a:solidFill>
                  <a:schemeClr val="dk1"/>
                </a:solidFill>
              </a:rPr>
              <a:t>a</a:t>
            </a:r>
            <a:r>
              <a:rPr lang="fr" sz="1600" b="0" i="0" u="none" strike="noStrike" cap="none" dirty="0">
                <a:solidFill>
                  <a:schemeClr val="dk1"/>
                </a:solidFill>
                <a:latin typeface="Arial"/>
                <a:ea typeface="Arial"/>
                <a:cs typeface="Arial"/>
              </a:rPr>
              <a:t> vocation </a:t>
            </a:r>
            <a:r>
              <a:rPr lang="fr" sz="1600" dirty="0">
                <a:solidFill>
                  <a:schemeClr val="dk1"/>
                </a:solidFill>
              </a:rPr>
              <a:t>à</a:t>
            </a:r>
            <a:r>
              <a:rPr lang="fr" sz="1600" b="0" i="0" u="none" strike="noStrike" cap="none" dirty="0">
                <a:solidFill>
                  <a:schemeClr val="dk1"/>
                </a:solidFill>
                <a:latin typeface="Arial"/>
                <a:ea typeface="Arial"/>
                <a:cs typeface="Arial"/>
              </a:rPr>
              <a:t> évoluer en fonction des avancées du projet et des retours du terrain.</a:t>
            </a:r>
            <a:endParaRPr dirty="0"/>
          </a:p>
          <a:p>
            <a:pPr marR="0" lvl="0" algn="just">
              <a:lnSpc>
                <a:spcPct val="100000"/>
              </a:lnSpc>
              <a:spcBef>
                <a:spcPts val="0"/>
              </a:spcBef>
              <a:spcAft>
                <a:spcPts val="0"/>
              </a:spcAft>
              <a:buClr>
                <a:srgbClr val="000000"/>
              </a:buClr>
              <a:buSzPts val="2400"/>
              <a:defRPr/>
            </a:pPr>
            <a:endParaRPr lang="fr" sz="1600" dirty="0">
              <a:solidFill>
                <a:schemeClr val="dk1"/>
              </a:solidFill>
            </a:endParaRPr>
          </a:p>
          <a:p>
            <a:pPr algn="just">
              <a:buSzPts val="2400"/>
              <a:defRPr/>
            </a:pPr>
            <a:r>
              <a:rPr lang="fr-FR" sz="1600" dirty="0">
                <a:solidFill>
                  <a:schemeClr val="dk1"/>
                </a:solidFill>
              </a:rPr>
              <a:t>Un second</a:t>
            </a:r>
            <a:r>
              <a:rPr lang="fr-FR" sz="1600" b="0" i="0" u="none" strike="noStrike" cap="none" dirty="0">
                <a:solidFill>
                  <a:schemeClr val="dk1"/>
                </a:solidFill>
                <a:latin typeface="Arial"/>
                <a:ea typeface="Arial"/>
                <a:cs typeface="Arial"/>
              </a:rPr>
              <a:t> livret à destination des ambassadeurs « sensibilisation</a:t>
            </a:r>
            <a:r>
              <a:rPr lang="fr-FR" sz="1600" dirty="0">
                <a:solidFill>
                  <a:schemeClr val="dk1"/>
                </a:solidFill>
              </a:rPr>
              <a:t> »</a:t>
            </a:r>
            <a:r>
              <a:rPr lang="fr-FR" sz="1600" b="0" i="0" u="none" strike="noStrike" cap="none" dirty="0">
                <a:solidFill>
                  <a:schemeClr val="dk1"/>
                </a:solidFill>
                <a:latin typeface="Arial"/>
                <a:ea typeface="Arial"/>
                <a:cs typeface="Arial"/>
              </a:rPr>
              <a:t> est disponible pour l’accompagnement de la diffusion de l’acculturation dans les SIS et les AASC</a:t>
            </a:r>
            <a:r>
              <a:rPr lang="fr-FR" sz="1600" dirty="0">
                <a:solidFill>
                  <a:schemeClr val="dk1"/>
                </a:solidFill>
              </a:rPr>
              <a:t>.</a:t>
            </a:r>
            <a:endParaRPr lang="fr" sz="1600" dirty="0">
              <a:solidFill>
                <a:schemeClr val="dk1"/>
              </a:solidFill>
            </a:endParaRPr>
          </a:p>
          <a:p>
            <a:pPr marR="0" lvl="0" algn="just">
              <a:lnSpc>
                <a:spcPct val="100000"/>
              </a:lnSpc>
              <a:spcBef>
                <a:spcPts val="0"/>
              </a:spcBef>
              <a:spcAft>
                <a:spcPts val="0"/>
              </a:spcAft>
              <a:buClr>
                <a:srgbClr val="000000"/>
              </a:buClr>
              <a:buSzPts val="2400"/>
              <a:defRPr/>
            </a:pPr>
            <a:endParaRPr lang="fr" sz="1600" dirty="0">
              <a:solidFill>
                <a:schemeClr val="dk1"/>
              </a:solidFill>
            </a:endParaRPr>
          </a:p>
          <a:p>
            <a:pPr marR="0" lvl="0" algn="just">
              <a:lnSpc>
                <a:spcPct val="100000"/>
              </a:lnSpc>
              <a:spcBef>
                <a:spcPts val="0"/>
              </a:spcBef>
              <a:spcAft>
                <a:spcPts val="0"/>
              </a:spcAft>
              <a:buClr>
                <a:srgbClr val="000000"/>
              </a:buClr>
              <a:buSzPts val="2400"/>
              <a:defRPr/>
            </a:pPr>
            <a:endParaRPr sz="1600" dirty="0"/>
          </a:p>
        </p:txBody>
      </p:sp>
      <p:sp>
        <p:nvSpPr>
          <p:cNvPr id="4" name="ZoneTexte 3"/>
          <p:cNvSpPr txBox="1"/>
          <p:nvPr/>
        </p:nvSpPr>
        <p:spPr bwMode="auto">
          <a:xfrm>
            <a:off x="595418" y="8631485"/>
            <a:ext cx="6763475" cy="1154611"/>
          </a:xfrm>
          <a:prstGeom prst="rect">
            <a:avLst/>
          </a:prstGeom>
          <a:noFill/>
        </p:spPr>
        <p:txBody>
          <a:bodyPr wrap="square">
            <a:spAutoFit/>
          </a:bodyPr>
          <a:lstStyle/>
          <a:p>
            <a:pPr algn="just">
              <a:lnSpc>
                <a:spcPct val="114999"/>
              </a:lnSpc>
              <a:spcBef>
                <a:spcPts val="900"/>
              </a:spcBef>
              <a:buSzPts val="1000"/>
              <a:defRPr/>
            </a:pPr>
            <a:r>
              <a:rPr lang="fr-FR" sz="1200" b="0" i="1" u="none" strike="noStrike" cap="none" dirty="0">
                <a:solidFill>
                  <a:srgbClr val="ED1A22"/>
                </a:solidFill>
                <a:latin typeface="Arial"/>
                <a:ea typeface="Arial"/>
                <a:cs typeface="Arial"/>
              </a:rPr>
              <a:t>*</a:t>
            </a:r>
            <a:r>
              <a:rPr lang="fr-FR" sz="1200" b="1" i="1" dirty="0">
                <a:solidFill>
                  <a:schemeClr val="dk1"/>
                </a:solidFill>
              </a:rPr>
              <a:t>S</a:t>
            </a:r>
            <a:r>
              <a:rPr lang="fr-FR" sz="1200" i="1" dirty="0">
                <a:solidFill>
                  <a:schemeClr val="dk1"/>
                </a:solidFill>
              </a:rPr>
              <a:t>ervice</a:t>
            </a:r>
            <a:r>
              <a:rPr lang="fr-FR" sz="1200" b="1" i="1" dirty="0">
                <a:solidFill>
                  <a:schemeClr val="dk1"/>
                </a:solidFill>
              </a:rPr>
              <a:t> d’I</a:t>
            </a:r>
            <a:r>
              <a:rPr lang="fr-FR" sz="1200" i="1" dirty="0">
                <a:solidFill>
                  <a:schemeClr val="dk1"/>
                </a:solidFill>
              </a:rPr>
              <a:t>ncendie</a:t>
            </a:r>
            <a:r>
              <a:rPr lang="fr-FR" sz="1200" b="1" i="1" dirty="0">
                <a:solidFill>
                  <a:schemeClr val="dk1"/>
                </a:solidFill>
              </a:rPr>
              <a:t> </a:t>
            </a:r>
            <a:r>
              <a:rPr lang="fr-FR" sz="1200" i="1" dirty="0">
                <a:solidFill>
                  <a:schemeClr val="dk1"/>
                </a:solidFill>
              </a:rPr>
              <a:t>et de </a:t>
            </a:r>
            <a:r>
              <a:rPr lang="fr-FR" sz="1200" b="1" i="1" dirty="0">
                <a:solidFill>
                  <a:schemeClr val="dk1"/>
                </a:solidFill>
              </a:rPr>
              <a:t>S</a:t>
            </a:r>
            <a:r>
              <a:rPr lang="fr-FR" sz="1200" i="1" dirty="0">
                <a:solidFill>
                  <a:schemeClr val="dk1"/>
                </a:solidFill>
              </a:rPr>
              <a:t>ecours</a:t>
            </a:r>
            <a:r>
              <a:rPr lang="fr-FR" sz="1200" b="0" i="1" u="none" strike="noStrike" cap="none" dirty="0">
                <a:solidFill>
                  <a:schemeClr val="dk1"/>
                </a:solidFill>
                <a:latin typeface="Arial"/>
                <a:ea typeface="Arial"/>
                <a:cs typeface="Arial"/>
              </a:rPr>
              <a:t> </a:t>
            </a:r>
            <a:endParaRPr lang="fr-FR" sz="1200" dirty="0"/>
          </a:p>
          <a:p>
            <a:pPr algn="just">
              <a:lnSpc>
                <a:spcPct val="114999"/>
              </a:lnSpc>
              <a:spcBef>
                <a:spcPts val="900"/>
              </a:spcBef>
              <a:buSzPts val="1000"/>
              <a:defRPr/>
            </a:pPr>
            <a:r>
              <a:rPr lang="fr-FR" sz="1200" b="0" i="1" u="none" strike="noStrike" cap="none" dirty="0">
                <a:solidFill>
                  <a:srgbClr val="ED1A22"/>
                </a:solidFill>
                <a:latin typeface="Arial"/>
                <a:ea typeface="Arial"/>
                <a:cs typeface="Arial"/>
              </a:rPr>
              <a:t>*</a:t>
            </a:r>
            <a:r>
              <a:rPr lang="fr-FR" sz="1200" b="1" i="1" u="none" strike="noStrike" cap="none" dirty="0">
                <a:solidFill>
                  <a:schemeClr val="dk1"/>
                </a:solidFill>
                <a:latin typeface="Arial"/>
                <a:ea typeface="Arial"/>
                <a:cs typeface="Arial"/>
              </a:rPr>
              <a:t>A</a:t>
            </a:r>
            <a:r>
              <a:rPr lang="fr-FR" sz="1200" i="1" u="none" strike="noStrike" cap="none" dirty="0">
                <a:solidFill>
                  <a:schemeClr val="dk1"/>
                </a:solidFill>
                <a:latin typeface="Arial"/>
                <a:ea typeface="Arial"/>
                <a:cs typeface="Arial"/>
              </a:rPr>
              <a:t>ssociation</a:t>
            </a:r>
            <a:r>
              <a:rPr lang="fr-FR" sz="1200" b="1" i="1" u="none" strike="noStrike" cap="none" dirty="0">
                <a:solidFill>
                  <a:schemeClr val="dk1"/>
                </a:solidFill>
                <a:latin typeface="Arial"/>
                <a:ea typeface="Arial"/>
                <a:cs typeface="Arial"/>
              </a:rPr>
              <a:t> A</a:t>
            </a:r>
            <a:r>
              <a:rPr lang="fr-FR" sz="1200" i="1" u="none" strike="noStrike" cap="none" dirty="0">
                <a:solidFill>
                  <a:schemeClr val="dk1"/>
                </a:solidFill>
                <a:latin typeface="Arial"/>
                <a:ea typeface="Arial"/>
                <a:cs typeface="Arial"/>
              </a:rPr>
              <a:t>gréée</a:t>
            </a:r>
            <a:r>
              <a:rPr lang="fr-FR" sz="1200" b="1" i="1" u="none" strike="noStrike" cap="none" dirty="0">
                <a:solidFill>
                  <a:schemeClr val="dk1"/>
                </a:solidFill>
                <a:latin typeface="Arial"/>
                <a:ea typeface="Arial"/>
                <a:cs typeface="Arial"/>
              </a:rPr>
              <a:t> </a:t>
            </a:r>
            <a:r>
              <a:rPr lang="fr-FR" sz="1200" i="1" u="none" strike="noStrike" cap="none" dirty="0">
                <a:solidFill>
                  <a:schemeClr val="dk1"/>
                </a:solidFill>
                <a:latin typeface="Arial"/>
                <a:ea typeface="Arial"/>
                <a:cs typeface="Arial"/>
              </a:rPr>
              <a:t>de</a:t>
            </a:r>
            <a:r>
              <a:rPr lang="fr-FR" sz="1200" b="1" i="1" u="none" strike="noStrike" cap="none" dirty="0">
                <a:solidFill>
                  <a:schemeClr val="dk1"/>
                </a:solidFill>
                <a:latin typeface="Arial"/>
                <a:ea typeface="Arial"/>
                <a:cs typeface="Arial"/>
              </a:rPr>
              <a:t> S</a:t>
            </a:r>
            <a:r>
              <a:rPr lang="fr-FR" sz="1200" i="1" u="none" strike="noStrike" cap="none" dirty="0">
                <a:solidFill>
                  <a:schemeClr val="dk1"/>
                </a:solidFill>
                <a:latin typeface="Arial"/>
                <a:ea typeface="Arial"/>
                <a:cs typeface="Arial"/>
              </a:rPr>
              <a:t>écurité</a:t>
            </a:r>
            <a:r>
              <a:rPr lang="fr-FR" sz="1200" b="1" i="1" u="none" strike="noStrike" cap="none" dirty="0">
                <a:solidFill>
                  <a:schemeClr val="dk1"/>
                </a:solidFill>
                <a:latin typeface="Arial"/>
                <a:ea typeface="Arial"/>
                <a:cs typeface="Arial"/>
              </a:rPr>
              <a:t> C</a:t>
            </a:r>
            <a:r>
              <a:rPr lang="fr-FR" sz="1200" i="1" u="none" strike="noStrike" cap="none" dirty="0">
                <a:solidFill>
                  <a:schemeClr val="dk1"/>
                </a:solidFill>
                <a:latin typeface="Arial"/>
                <a:ea typeface="Arial"/>
                <a:cs typeface="Arial"/>
              </a:rPr>
              <a:t>ivile</a:t>
            </a:r>
            <a:endParaRPr lang="fr-FR" sz="1200" dirty="0"/>
          </a:p>
          <a:p>
            <a:pPr marL="0" marR="0" lvl="0" indent="0" algn="just">
              <a:lnSpc>
                <a:spcPct val="114999"/>
              </a:lnSpc>
              <a:spcBef>
                <a:spcPts val="900"/>
              </a:spcBef>
              <a:spcAft>
                <a:spcPts val="0"/>
              </a:spcAft>
              <a:buClr>
                <a:srgbClr val="000000"/>
              </a:buClr>
              <a:buSzPts val="1000"/>
              <a:buFont typeface="Arial"/>
              <a:buNone/>
              <a:defRPr/>
            </a:pPr>
            <a:r>
              <a:rPr lang="fr-FR" sz="1200" b="0" i="1" u="none" strike="noStrike" cap="none" dirty="0">
                <a:solidFill>
                  <a:srgbClr val="ED1A22"/>
                </a:solidFill>
                <a:latin typeface="Arial"/>
                <a:ea typeface="Arial"/>
                <a:cs typeface="Arial"/>
              </a:rPr>
              <a:t>*</a:t>
            </a:r>
            <a:r>
              <a:rPr lang="fr-FR" sz="1200" b="1" i="1" u="none" strike="noStrike" cap="none" dirty="0">
                <a:solidFill>
                  <a:schemeClr val="dk1"/>
                </a:solidFill>
                <a:latin typeface="Arial"/>
                <a:ea typeface="Arial"/>
                <a:cs typeface="Arial"/>
              </a:rPr>
              <a:t>M</a:t>
            </a:r>
            <a:r>
              <a:rPr lang="fr-FR" sz="1200" b="0" i="1" u="none" strike="noStrike" cap="none" dirty="0">
                <a:solidFill>
                  <a:schemeClr val="dk1"/>
                </a:solidFill>
                <a:latin typeface="Arial"/>
                <a:ea typeface="Arial"/>
                <a:cs typeface="Arial"/>
              </a:rPr>
              <a:t>odule </a:t>
            </a:r>
            <a:r>
              <a:rPr lang="fr-FR" sz="1200" b="1" i="1" u="none" strike="noStrike" cap="none" dirty="0">
                <a:solidFill>
                  <a:schemeClr val="dk1"/>
                </a:solidFill>
                <a:latin typeface="Arial"/>
                <a:ea typeface="Arial"/>
                <a:cs typeface="Arial"/>
              </a:rPr>
              <a:t>C</a:t>
            </a:r>
            <a:r>
              <a:rPr lang="fr-FR" sz="1200" b="0" i="1" u="none" strike="noStrike" cap="none" dirty="0">
                <a:solidFill>
                  <a:schemeClr val="dk1"/>
                </a:solidFill>
                <a:latin typeface="Arial"/>
                <a:ea typeface="Arial"/>
                <a:cs typeface="Arial"/>
              </a:rPr>
              <a:t>omplémentaire pour l’</a:t>
            </a:r>
            <a:r>
              <a:rPr lang="fr-FR" sz="1200" b="1" i="1" u="none" strike="noStrike" cap="none" dirty="0">
                <a:solidFill>
                  <a:schemeClr val="dk1"/>
                </a:solidFill>
                <a:latin typeface="Arial"/>
                <a:ea typeface="Arial"/>
                <a:cs typeface="Arial"/>
              </a:rPr>
              <a:t>A</a:t>
            </a:r>
            <a:r>
              <a:rPr lang="fr-FR" sz="1200" b="0" i="1" u="none" strike="noStrike" cap="none" dirty="0">
                <a:solidFill>
                  <a:schemeClr val="dk1"/>
                </a:solidFill>
                <a:latin typeface="Arial"/>
                <a:ea typeface="Arial"/>
                <a:cs typeface="Arial"/>
              </a:rPr>
              <a:t>daptation des </a:t>
            </a:r>
            <a:r>
              <a:rPr lang="fr-FR" sz="1200" b="1" i="1" u="none" strike="noStrike" cap="none" dirty="0">
                <a:solidFill>
                  <a:schemeClr val="dk1"/>
                </a:solidFill>
                <a:latin typeface="Arial"/>
                <a:ea typeface="Arial"/>
                <a:cs typeface="Arial"/>
              </a:rPr>
              <a:t>S</a:t>
            </a:r>
            <a:r>
              <a:rPr lang="fr-FR" sz="1200" b="0" i="1" u="none" strike="noStrike" cap="none" dirty="0">
                <a:solidFill>
                  <a:schemeClr val="dk1"/>
                </a:solidFill>
                <a:latin typeface="Arial"/>
                <a:ea typeface="Arial"/>
                <a:cs typeface="Arial"/>
              </a:rPr>
              <a:t>ervices de </a:t>
            </a:r>
            <a:r>
              <a:rPr lang="fr-FR" sz="1200" b="1" i="1" u="none" strike="noStrike" cap="none" dirty="0">
                <a:solidFill>
                  <a:schemeClr val="dk1"/>
                </a:solidFill>
                <a:latin typeface="Arial"/>
                <a:ea typeface="Arial"/>
                <a:cs typeface="Arial"/>
              </a:rPr>
              <a:t>S</a:t>
            </a:r>
            <a:r>
              <a:rPr lang="fr-FR" sz="1200" b="0" i="1" u="none" strike="noStrike" cap="none" dirty="0">
                <a:solidFill>
                  <a:schemeClr val="dk1"/>
                </a:solidFill>
                <a:latin typeface="Arial"/>
                <a:ea typeface="Arial"/>
                <a:cs typeface="Arial"/>
              </a:rPr>
              <a:t>ecours par l’</a:t>
            </a:r>
            <a:r>
              <a:rPr lang="fr-FR" sz="1200" b="1" i="1" u="none" strike="noStrike" cap="none" dirty="0">
                <a:solidFill>
                  <a:schemeClr val="dk1"/>
                </a:solidFill>
                <a:latin typeface="Arial"/>
                <a:ea typeface="Arial"/>
                <a:cs typeface="Arial"/>
              </a:rPr>
              <a:t>I</a:t>
            </a:r>
            <a:r>
              <a:rPr lang="fr-FR" sz="1200" b="0" i="1" u="none" strike="noStrike" cap="none" dirty="0">
                <a:solidFill>
                  <a:schemeClr val="dk1"/>
                </a:solidFill>
                <a:latin typeface="Arial"/>
                <a:ea typeface="Arial"/>
                <a:cs typeface="Arial"/>
              </a:rPr>
              <a:t>nclusion de la </a:t>
            </a:r>
            <a:r>
              <a:rPr lang="fr-FR" sz="1200" b="1" i="1" u="none" strike="noStrike" cap="none" dirty="0">
                <a:solidFill>
                  <a:schemeClr val="dk1"/>
                </a:solidFill>
                <a:latin typeface="Arial"/>
                <a:ea typeface="Arial"/>
                <a:cs typeface="Arial"/>
              </a:rPr>
              <a:t>S</a:t>
            </a:r>
            <a:r>
              <a:rPr lang="fr-FR" sz="1200" b="0" i="1" u="none" strike="noStrike" cap="none" dirty="0">
                <a:solidFill>
                  <a:schemeClr val="dk1"/>
                </a:solidFill>
                <a:latin typeface="Arial"/>
                <a:ea typeface="Arial"/>
                <a:cs typeface="Arial"/>
              </a:rPr>
              <a:t>urdité dans nos </a:t>
            </a:r>
            <a:r>
              <a:rPr lang="fr-FR" sz="1200" b="1" i="1" u="none" strike="noStrike" cap="none" dirty="0">
                <a:solidFill>
                  <a:schemeClr val="dk1"/>
                </a:solidFill>
                <a:latin typeface="Arial"/>
                <a:ea typeface="Arial"/>
                <a:cs typeface="Arial"/>
              </a:rPr>
              <a:t>T</a:t>
            </a:r>
            <a:r>
              <a:rPr lang="fr-FR" sz="1200" b="0" i="1" u="none" strike="noStrike" cap="none" dirty="0">
                <a:solidFill>
                  <a:schemeClr val="dk1"/>
                </a:solidFill>
                <a:latin typeface="Arial"/>
                <a:ea typeface="Arial"/>
                <a:cs typeface="Arial"/>
              </a:rPr>
              <a:t>echniques.</a:t>
            </a:r>
          </a:p>
        </p:txBody>
      </p:sp>
      <p:pic>
        <p:nvPicPr>
          <p:cNvPr id="2" name="Image 1" descr="Une image contenant dessin humoristique, Graphique, conception, art&#10;&#10;Description générée automatiquement">
            <a:extLst>
              <a:ext uri="{FF2B5EF4-FFF2-40B4-BE49-F238E27FC236}">
                <a16:creationId xmlns:a16="http://schemas.microsoft.com/office/drawing/2014/main" id="{89FE7E43-C573-8A95-B88A-EDD7071761B6}"/>
              </a:ext>
            </a:extLst>
          </p:cNvPr>
          <p:cNvPicPr>
            <a:picLocks noChangeAspect="1"/>
          </p:cNvPicPr>
          <p:nvPr/>
        </p:nvPicPr>
        <p:blipFill>
          <a:blip r:embed="rId2"/>
          <a:stretch>
            <a:fillRect/>
          </a:stretch>
        </p:blipFill>
        <p:spPr bwMode="auto">
          <a:xfrm>
            <a:off x="5106477" y="273654"/>
            <a:ext cx="1440000" cy="1440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51" name="Google Shape;451;p13"/>
          <p:cNvSpPr/>
          <p:nvPr/>
        </p:nvSpPr>
        <p:spPr bwMode="auto">
          <a:xfrm>
            <a:off x="400370" y="186177"/>
            <a:ext cx="6971788" cy="519923"/>
          </a:xfrm>
          <a:prstGeom prst="rect">
            <a:avLst/>
          </a:prstGeom>
          <a:solidFill>
            <a:srgbClr val="00B050"/>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400" b="1" i="0" u="none" strike="noStrike" cap="none" dirty="0">
                <a:solidFill>
                  <a:srgbClr val="FFFFFF"/>
                </a:solidFill>
                <a:latin typeface="Arial"/>
                <a:ea typeface="Arial"/>
                <a:cs typeface="Arial"/>
              </a:rPr>
              <a:t>6. Les ambassadeurs SIS / AASC</a:t>
            </a:r>
            <a:endParaRPr sz="2400" b="1" i="0" u="none" strike="noStrike" cap="none" dirty="0">
              <a:solidFill>
                <a:srgbClr val="000000"/>
              </a:solidFill>
              <a:latin typeface="Arial"/>
              <a:ea typeface="Arial"/>
              <a:cs typeface="Arial"/>
            </a:endParaRPr>
          </a:p>
        </p:txBody>
      </p:sp>
      <p:graphicFrame>
        <p:nvGraphicFramePr>
          <p:cNvPr id="4" name="Google Shape;67;p2"/>
          <p:cNvGraphicFramePr>
            <a:graphicFrameLocks/>
          </p:cNvGraphicFramePr>
          <p:nvPr>
            <p:extLst>
              <p:ext uri="{D42A27DB-BD31-4B8C-83A1-F6EECF244321}">
                <p14:modId xmlns:p14="http://schemas.microsoft.com/office/powerpoint/2010/main" val="2581621931"/>
              </p:ext>
            </p:extLst>
          </p:nvPr>
        </p:nvGraphicFramePr>
        <p:xfrm>
          <a:off x="400370" y="3149954"/>
          <a:ext cx="6981325" cy="6740084"/>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357697">
                <a:tc>
                  <a:txBody>
                    <a:bodyPr/>
                    <a:lstStyle/>
                    <a:p>
                      <a:pPr marL="0" marR="0" lvl="0" indent="0" algn="ctr">
                        <a:lnSpc>
                          <a:spcPct val="100000"/>
                        </a:lnSpc>
                        <a:spcBef>
                          <a:spcPts val="0"/>
                        </a:spcBef>
                        <a:spcAft>
                          <a:spcPts val="0"/>
                        </a:spcAft>
                        <a:buClr>
                          <a:srgbClr val="000000"/>
                        </a:buClr>
                        <a:buSzPts val="1200"/>
                        <a:buFont typeface="Arial"/>
                        <a:buNone/>
                        <a:defRPr/>
                      </a:pPr>
                      <a:r>
                        <a:rPr lang="fr-FR" sz="1300" b="1" u="none" strike="noStrike" cap="none" dirty="0">
                          <a:solidFill>
                            <a:srgbClr val="FFFFFF"/>
                          </a:solidFill>
                        </a:rPr>
                        <a:t>Plan d’action proposé pour l’ambassadeur SIS / AASC</a:t>
                      </a:r>
                      <a:endParaRPr sz="1300" b="1" u="none" strike="noStrike" cap="none" dirty="0">
                        <a:solidFill>
                          <a:srgbClr val="FFFFFF"/>
                        </a:solidFill>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00B050"/>
                    </a:solidFill>
                  </a:tcPr>
                </a:tc>
                <a:extLst>
                  <a:ext uri="{0D108BD9-81ED-4DB2-BD59-A6C34878D82A}">
                    <a16:rowId xmlns:a16="http://schemas.microsoft.com/office/drawing/2014/main" val="10000"/>
                  </a:ext>
                </a:extLst>
              </a:tr>
              <a:tr h="5920179">
                <a:tc>
                  <a:txBody>
                    <a:bodyPr/>
                    <a:lstStyle/>
                    <a:p>
                      <a:pPr marL="0" marR="5080" lvl="0" indent="0" algn="l">
                        <a:lnSpc>
                          <a:spcPct val="114999"/>
                        </a:lnSpc>
                        <a:spcBef>
                          <a:spcPts val="0"/>
                        </a:spcBef>
                        <a:spcAft>
                          <a:spcPts val="0"/>
                        </a:spcAft>
                        <a:buClr>
                          <a:srgbClr val="000000"/>
                        </a:buClr>
                        <a:buSzPts val="1050"/>
                        <a:buFont typeface="Arial"/>
                        <a:buNone/>
                        <a:defRPr/>
                      </a:pPr>
                      <a:r>
                        <a:rPr lang="fr-FR" sz="1200" b="1" dirty="0">
                          <a:solidFill>
                            <a:srgbClr val="00B050"/>
                          </a:solidFill>
                        </a:rPr>
                        <a:t>Rôle détaillé </a:t>
                      </a:r>
                      <a:r>
                        <a:rPr lang="fr-FR" sz="1200" b="1" u="none" strike="noStrike" cap="none" dirty="0">
                          <a:solidFill>
                            <a:srgbClr val="00B050"/>
                          </a:solidFill>
                        </a:rPr>
                        <a:t>:</a:t>
                      </a:r>
                      <a:endParaRPr dirty="0"/>
                    </a:p>
                    <a:p>
                      <a:pPr marL="0" marR="5080" lvl="2" indent="0" algn="l">
                        <a:lnSpc>
                          <a:spcPct val="114999"/>
                        </a:lnSpc>
                        <a:spcBef>
                          <a:spcPts val="0"/>
                        </a:spcBef>
                        <a:spcAft>
                          <a:spcPts val="0"/>
                        </a:spcAft>
                        <a:buClr>
                          <a:srgbClr val="000000"/>
                        </a:buClr>
                        <a:buSzPts val="1050"/>
                        <a:buFont typeface="Arial"/>
                        <a:buNone/>
                        <a:defRPr/>
                      </a:pPr>
                      <a:r>
                        <a:rPr lang="fr-FR" sz="1100" b="0" i="1" u="none" strike="noStrike" cap="none" dirty="0">
                          <a:solidFill>
                            <a:srgbClr val="00B050"/>
                          </a:solidFill>
                        </a:rPr>
                        <a:t>Au sein de son SIS / AASC</a:t>
                      </a:r>
                      <a:endParaRPr dirty="0"/>
                    </a:p>
                    <a:p>
                      <a:pPr marL="171450" marR="5080" lvl="2"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Pour débuter la démarche, l’ambassadeur SIS / AASC, accompagné du SPV Expert LSF, pourra organiser l’acculturation des ambassadeurs sensibilisation MC-ASSIST pour informer des modalités de l’expérimentation.</a:t>
                      </a:r>
                      <a:endParaRPr dirty="0"/>
                    </a:p>
                    <a:p>
                      <a:pPr marL="171450" marR="5080" lvl="2"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Animer le réseau des ambassadeurs sensibilisation MC-ASSIST dans l’objectif de mettre en œuvre, et d’évaluer, les sensibilisations dans les centres de secours choisis. L’ambassadeur SIS peut également participer à la diffusion des sensibilisations en centres de secours.</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Mettre à disposition l’application MC-ASSIST, en lien avec le service SIC du SIS / AASC, sur l’ensemble des tablettes opérationnelles du SIS / AASC. Assurer l’information auprès du personnel sur ce sujet.</a:t>
                      </a:r>
                    </a:p>
                    <a:p>
                      <a:pPr marL="171450" marR="5080" lvl="0" indent="-171450" algn="just">
                        <a:lnSpc>
                          <a:spcPct val="114999"/>
                        </a:lnSpc>
                        <a:spcBef>
                          <a:spcPts val="0"/>
                        </a:spcBef>
                        <a:spcAft>
                          <a:spcPts val="0"/>
                        </a:spcAft>
                        <a:buClr>
                          <a:srgbClr val="000000"/>
                        </a:buClr>
                        <a:buSzPts val="1050"/>
                        <a:buFont typeface="Arial"/>
                        <a:buChar char="•"/>
                        <a:defRPr/>
                      </a:pPr>
                      <a:endParaRPr sz="600" dirty="0"/>
                    </a:p>
                    <a:p>
                      <a:pPr marL="0" marR="5080" lvl="0" indent="0" algn="just">
                        <a:lnSpc>
                          <a:spcPct val="114999"/>
                        </a:lnSpc>
                        <a:spcBef>
                          <a:spcPts val="0"/>
                        </a:spcBef>
                        <a:spcAft>
                          <a:spcPts val="0"/>
                        </a:spcAft>
                        <a:buClr>
                          <a:srgbClr val="000000"/>
                        </a:buClr>
                        <a:buSzPts val="1050"/>
                        <a:buFont typeface="Arial"/>
                        <a:buNone/>
                        <a:defRPr/>
                      </a:pPr>
                      <a:r>
                        <a:rPr lang="fr-FR" sz="1200" b="0" i="1" u="none" strike="noStrike" cap="none" dirty="0">
                          <a:solidFill>
                            <a:srgbClr val="00B050"/>
                          </a:solidFill>
                        </a:rPr>
                        <a:t>Partage de l’expérimentation</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Informer de la mise en œuvre de l’expérimentation à sa Direction et au groupe de pilotage ;</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Réaliser un compte rendu, intermédiaire puis final, de la mise en œuvre de l’expérimentation sur les sensibilisations et sur l’utilisation opérationnelle de l’application. Méthode à définir. </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Participation à la poursuite du développement du projet MC-ASSIST durant la période d’expérimentation.</a:t>
                      </a:r>
                      <a:endParaRPr dirty="0"/>
                    </a:p>
                    <a:p>
                      <a:pPr marL="171450" marR="5080" lvl="0" indent="-171450" algn="l">
                        <a:lnSpc>
                          <a:spcPct val="114999"/>
                        </a:lnSpc>
                        <a:spcBef>
                          <a:spcPts val="0"/>
                        </a:spcBef>
                        <a:spcAft>
                          <a:spcPts val="0"/>
                        </a:spcAft>
                        <a:buClr>
                          <a:srgbClr val="000000"/>
                        </a:buClr>
                        <a:buSzPts val="1050"/>
                        <a:buFont typeface="Arial"/>
                        <a:buChar char="•"/>
                        <a:defRPr/>
                      </a:pPr>
                      <a:endParaRPr sz="600" b="0" dirty="0">
                        <a:solidFill>
                          <a:srgbClr val="00B050"/>
                        </a:solidFill>
                      </a:endParaRPr>
                    </a:p>
                    <a:p>
                      <a:pPr marL="0" marR="5080" lvl="0" indent="0" algn="l">
                        <a:lnSpc>
                          <a:spcPct val="114999"/>
                        </a:lnSpc>
                        <a:spcBef>
                          <a:spcPts val="0"/>
                        </a:spcBef>
                        <a:spcAft>
                          <a:spcPts val="0"/>
                        </a:spcAft>
                        <a:buClr>
                          <a:srgbClr val="000000"/>
                        </a:buClr>
                        <a:buSzPts val="1050"/>
                        <a:buFont typeface="Arial"/>
                        <a:buNone/>
                        <a:defRPr/>
                      </a:pPr>
                      <a:r>
                        <a:rPr lang="fr-FR" sz="1200" b="1" u="none" strike="noStrike" cap="none" dirty="0">
                          <a:solidFill>
                            <a:srgbClr val="00B050"/>
                          </a:solidFill>
                        </a:rPr>
                        <a:t>Moyens et documentations à disposition – Accès sur l’espace MC-ASSIST sur RESANA :</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Documentations MC-ASSIST complètes : Plan d’acculturation, Séquence et livret ambassadeurs du module de sensibilisation, lien vers le module FOAD et ressources des ateliers « LSF » et « Surdité et linguistique ». </a:t>
                      </a:r>
                    </a:p>
                    <a:p>
                      <a:pPr marL="0" marR="5080" lvl="0" indent="0" algn="just">
                        <a:lnSpc>
                          <a:spcPct val="114999"/>
                        </a:lnSpc>
                        <a:spcBef>
                          <a:spcPts val="0"/>
                        </a:spcBef>
                        <a:spcAft>
                          <a:spcPts val="0"/>
                        </a:spcAft>
                        <a:buClr>
                          <a:srgbClr val="000000"/>
                        </a:buClr>
                        <a:buSzPts val="1050"/>
                        <a:buFont typeface="Arial"/>
                        <a:buNone/>
                        <a:defRPr/>
                      </a:pPr>
                      <a:r>
                        <a:rPr lang="fr-FR" sz="1100" b="0" u="none" strike="noStrike" cap="none" dirty="0">
                          <a:solidFill>
                            <a:srgbClr val="000000"/>
                          </a:solidFill>
                        </a:rPr>
                        <a:t>      </a:t>
                      </a:r>
                      <a:r>
                        <a:rPr lang="fr-FR" sz="1100" b="1" u="none" strike="noStrike" cap="none" dirty="0">
                          <a:solidFill>
                            <a:srgbClr val="FF0000"/>
                          </a:solidFill>
                        </a:rPr>
                        <a:t>Si un module de sensibilisation est déjà créé dans le SIS ou l’AASC, il pourra être utilisé et partagé avec les autres SIS / AASC.</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latin typeface="+mj-lt"/>
                        </a:rPr>
                        <a:t>Application MC-ASSIST prête à être installée début mai 2024.</a:t>
                      </a:r>
                      <a:endParaRPr dirty="0">
                        <a:latin typeface="+mj-lt"/>
                      </a:endParaRPr>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latin typeface="+mj-lt"/>
                        </a:rPr>
                        <a:t>Le recours potentiel au SPV expert du SIS, ou à l'un de ceux du réseau ,sera un atout majeur à la mise en œuvre de l’expérimentation. </a:t>
                      </a:r>
                    </a:p>
                    <a:p>
                      <a:pPr marL="171450" marR="5080" lvl="0" indent="-171450" algn="just">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latin typeface="+mj-lt"/>
                        </a:rPr>
                        <a:t>Les associations sourdes ou malentendantes locales du SIS seront également un atout ressource pour les sensibilisations des sapeurs-pompiers.</a:t>
                      </a:r>
                    </a:p>
                    <a:p>
                      <a:pPr marL="171450" marR="5080" lvl="0" indent="-171450" algn="l">
                        <a:lnSpc>
                          <a:spcPct val="114999"/>
                        </a:lnSpc>
                        <a:spcBef>
                          <a:spcPts val="0"/>
                        </a:spcBef>
                        <a:spcAft>
                          <a:spcPts val="0"/>
                        </a:spcAft>
                        <a:buClr>
                          <a:srgbClr val="000000"/>
                        </a:buClr>
                        <a:buSzPts val="1050"/>
                        <a:buFont typeface="Arial"/>
                        <a:buChar char="•"/>
                        <a:defRPr/>
                      </a:pPr>
                      <a:r>
                        <a:rPr lang="fr-FR" sz="1100" b="0" i="0" u="none" strike="noStrike" cap="none" spc="0" dirty="0">
                          <a:solidFill>
                            <a:srgbClr val="000000"/>
                          </a:solidFill>
                          <a:latin typeface="+mj-lt"/>
                          <a:ea typeface="Arial"/>
                          <a:cs typeface="Arial"/>
                        </a:rPr>
                        <a:t>Pour les échanges, privilégier la </a:t>
                      </a:r>
                      <a:r>
                        <a:rPr lang="fr-FR" sz="1100" b="1" i="0" u="none" strike="noStrike" cap="none" spc="0" dirty="0">
                          <a:solidFill>
                            <a:srgbClr val="000000"/>
                          </a:solidFill>
                          <a:latin typeface="+mj-lt"/>
                          <a:ea typeface="Arial"/>
                          <a:cs typeface="Arial"/>
                        </a:rPr>
                        <a:t>boite de dialogue RESANA MC-ASSIST Expérimentation</a:t>
                      </a:r>
                      <a:endParaRPr sz="1100" b="0" u="none" strike="noStrike" cap="none" dirty="0">
                        <a:solidFill>
                          <a:srgbClr val="000000"/>
                        </a:solidFill>
                        <a:latin typeface="+mj-lt"/>
                      </a:endParaRPr>
                    </a:p>
                    <a:p>
                      <a:pPr marL="171450" marR="5080" lvl="0" indent="-171450" algn="just">
                        <a:lnSpc>
                          <a:spcPct val="114999"/>
                        </a:lnSpc>
                        <a:spcBef>
                          <a:spcPts val="0"/>
                        </a:spcBef>
                        <a:spcAft>
                          <a:spcPts val="0"/>
                        </a:spcAft>
                        <a:buClr>
                          <a:srgbClr val="000000"/>
                        </a:buClr>
                        <a:buSzPts val="1050"/>
                        <a:buFont typeface="Arial"/>
                        <a:buChar char="•"/>
                        <a:defRPr/>
                      </a:pPr>
                      <a:r>
                        <a:rPr lang="fr-FR" sz="1100" b="0" i="0" u="none" strike="noStrike" cap="none" spc="0" dirty="0">
                          <a:solidFill>
                            <a:srgbClr val="000000"/>
                          </a:solidFill>
                          <a:latin typeface="+mj-lt"/>
                          <a:ea typeface="Arial"/>
                          <a:cs typeface="Arial"/>
                        </a:rPr>
                        <a:t>Possibilité d’envoyer des mails aux adresses</a:t>
                      </a:r>
                      <a:r>
                        <a:rPr lang="fr-FR" sz="1100" b="0" i="0" u="none" strike="noStrike" cap="none" spc="0" dirty="0">
                          <a:solidFill>
                            <a:srgbClr val="000000"/>
                          </a:solidFill>
                          <a:latin typeface="+mj-lt"/>
                          <a:ea typeface="+mn-ea"/>
                          <a:cs typeface="+mn-cs"/>
                        </a:rPr>
                        <a:t> </a:t>
                      </a:r>
                      <a:r>
                        <a:rPr lang="fr-FR" sz="1100" b="0" i="0" u="none" strike="noStrike" cap="none" spc="0" dirty="0">
                          <a:solidFill>
                            <a:srgbClr val="000000"/>
                          </a:solidFill>
                          <a:latin typeface="+mj-lt"/>
                          <a:ea typeface="+mn-ea"/>
                          <a:cs typeface="+mn-cs"/>
                          <a:hlinkClick r:id="rId2"/>
                        </a:rPr>
                        <a:t>dgscgc-bomsis@interieur.gouv.fr</a:t>
                      </a:r>
                      <a:r>
                        <a:rPr lang="fr-FR" sz="1100" b="0" i="0" u="none" strike="noStrike" cap="none" spc="0" dirty="0">
                          <a:solidFill>
                            <a:srgbClr val="000000"/>
                          </a:solidFill>
                          <a:latin typeface="+mj-lt"/>
                          <a:ea typeface="+mn-ea"/>
                          <a:cs typeface="+mn-cs"/>
                        </a:rPr>
                        <a:t> et </a:t>
                      </a:r>
                      <a:r>
                        <a:rPr lang="fr-FR" sz="1100" b="0" i="0" u="none" strike="noStrike" cap="none" spc="0" dirty="0">
                          <a:solidFill>
                            <a:srgbClr val="000000"/>
                          </a:solidFill>
                          <a:latin typeface="+mj-lt"/>
                          <a:ea typeface="Arial"/>
                          <a:cs typeface="Arial"/>
                        </a:rPr>
                        <a:t> </a:t>
                      </a:r>
                      <a:r>
                        <a:rPr lang="fr-FR" sz="1100" b="0" i="0" u="sng" strike="noStrike" cap="none" spc="0" dirty="0">
                          <a:solidFill>
                            <a:srgbClr val="000000"/>
                          </a:solidFill>
                          <a:latin typeface="+mj-lt"/>
                          <a:ea typeface="Arial"/>
                          <a:cs typeface="Arial"/>
                          <a:hlinkClick r:id="rId3" tooltip="mailto:support.mc-assist@sdis14.fr"/>
                        </a:rPr>
                        <a:t>support.mc-assist@sdis14.fr</a:t>
                      </a:r>
                      <a:r>
                        <a:rPr lang="fr-FR" sz="1100" b="0" i="0" u="none" strike="noStrike" cap="none" spc="0" dirty="0">
                          <a:solidFill>
                            <a:srgbClr val="000000"/>
                          </a:solidFill>
                          <a:latin typeface="+mj-lt"/>
                          <a:ea typeface="Arial"/>
                          <a:cs typeface="Arial"/>
                        </a:rPr>
                        <a:t>  </a:t>
                      </a:r>
                      <a:endParaRPr dirty="0">
                        <a:latin typeface="+mj-lt"/>
                      </a:endParaRPr>
                    </a:p>
                    <a:p>
                      <a:pPr marL="0" marR="5080" lvl="0" indent="0" algn="l">
                        <a:lnSpc>
                          <a:spcPct val="114999"/>
                        </a:lnSpc>
                        <a:spcBef>
                          <a:spcPts val="0"/>
                        </a:spcBef>
                        <a:spcAft>
                          <a:spcPts val="0"/>
                        </a:spcAft>
                        <a:buClr>
                          <a:srgbClr val="000000"/>
                        </a:buClr>
                        <a:buSzPts val="1050"/>
                        <a:buFont typeface="Arial"/>
                        <a:buNone/>
                        <a:defRPr/>
                      </a:pPr>
                      <a:endParaRPr lang="fr-FR" sz="600" b="0" u="none" strike="noStrike" cap="none" dirty="0">
                        <a:solidFill>
                          <a:srgbClr val="134F5C"/>
                        </a:solidFill>
                      </a:endParaRPr>
                    </a:p>
                    <a:p>
                      <a:pPr marL="0" marR="5080" lvl="0" indent="0" algn="l">
                        <a:lnSpc>
                          <a:spcPct val="114999"/>
                        </a:lnSpc>
                        <a:spcBef>
                          <a:spcPts val="0"/>
                        </a:spcBef>
                        <a:spcAft>
                          <a:spcPts val="0"/>
                        </a:spcAft>
                        <a:buClr>
                          <a:srgbClr val="000000"/>
                        </a:buClr>
                        <a:buSzPts val="1050"/>
                        <a:buFont typeface="Arial"/>
                        <a:buNone/>
                        <a:defRPr/>
                      </a:pPr>
                      <a:r>
                        <a:rPr lang="fr-FR" sz="1200" b="1" dirty="0">
                          <a:solidFill>
                            <a:srgbClr val="00B050"/>
                          </a:solidFill>
                        </a:rPr>
                        <a:t>Calendrier et modalités d’accompagnement </a:t>
                      </a:r>
                      <a:r>
                        <a:rPr lang="fr-FR" sz="1200" b="1" u="none" strike="noStrike" cap="none" dirty="0">
                          <a:solidFill>
                            <a:srgbClr val="00B050"/>
                          </a:solidFill>
                        </a:rPr>
                        <a:t>:</a:t>
                      </a:r>
                      <a:endParaRPr dirty="0"/>
                    </a:p>
                    <a:p>
                      <a:pPr marL="171450" marR="5080" lvl="0" indent="-171450" algn="l">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Visio-conférence d’étape avec le groupe pilote DGSCGC établie selon le calendrier prévisionnel.</a:t>
                      </a:r>
                      <a:endParaRPr dirty="0"/>
                    </a:p>
                    <a:p>
                      <a:pPr marL="171450" marR="5080" lvl="0" indent="-171450" algn="l">
                        <a:lnSpc>
                          <a:spcPct val="114999"/>
                        </a:lnSpc>
                        <a:spcBef>
                          <a:spcPts val="0"/>
                        </a:spcBef>
                        <a:spcAft>
                          <a:spcPts val="0"/>
                        </a:spcAft>
                        <a:buClr>
                          <a:srgbClr val="000000"/>
                        </a:buClr>
                        <a:buSzPts val="1050"/>
                        <a:buFont typeface="Arial"/>
                        <a:buChar char="•"/>
                        <a:defRPr/>
                      </a:pPr>
                      <a:r>
                        <a:rPr lang="fr-FR" sz="1100" b="0" u="none" strike="noStrike" cap="none" dirty="0">
                          <a:solidFill>
                            <a:srgbClr val="000000"/>
                          </a:solidFill>
                        </a:rPr>
                        <a:t>Calendrier et modalités d’accompagnement à définir avec le groupe pilote DGSCGC.</a:t>
                      </a:r>
                      <a:r>
                        <a:rPr lang="fr-FR" sz="1200" b="0" u="none" strike="noStrike" cap="none" dirty="0">
                          <a:solidFill>
                            <a:srgbClr val="000000"/>
                          </a:solidFill>
                        </a:rPr>
                        <a:t> </a:t>
                      </a: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sp>
        <p:nvSpPr>
          <p:cNvPr id="5" name="Google Shape;68;p2"/>
          <p:cNvSpPr/>
          <p:nvPr/>
        </p:nvSpPr>
        <p:spPr bwMode="auto">
          <a:xfrm>
            <a:off x="390846" y="758268"/>
            <a:ext cx="6896388" cy="1232457"/>
          </a:xfrm>
          <a:prstGeom prst="rect">
            <a:avLst/>
          </a:prstGeom>
          <a:noFill/>
          <a:ln w="9525" cap="flat" cmpd="sng">
            <a:solidFill>
              <a:srgbClr val="0070C0"/>
            </a:solidFill>
            <a:prstDash val="dot"/>
            <a:round/>
            <a:headEnd type="none" w="sm" len="sm"/>
            <a:tailEnd type="none" w="sm" len="sm"/>
          </a:ln>
        </p:spPr>
        <p:txBody>
          <a:bodyPr spcFirstLastPara="1" wrap="square" lIns="91425" tIns="91425" rIns="91425" bIns="91425" anchor="t" anchorCtr="0">
            <a:noAutofit/>
          </a:bodyPr>
          <a:lstStyle/>
          <a:p>
            <a:pPr marL="0" marR="5080" lvl="0" indent="0" algn="just">
              <a:spcBef>
                <a:spcPts val="0"/>
              </a:spcBef>
              <a:spcAft>
                <a:spcPts val="0"/>
              </a:spcAft>
              <a:buClr>
                <a:srgbClr val="000000"/>
              </a:buClr>
              <a:buSzPts val="1400"/>
              <a:buFont typeface="Arial"/>
              <a:buNone/>
              <a:defRPr/>
            </a:pPr>
            <a:r>
              <a:rPr lang="fr-FR" sz="1300" b="0" i="0" u="none" strike="noStrike" cap="none" dirty="0">
                <a:solidFill>
                  <a:srgbClr val="00B050"/>
                </a:solidFill>
                <a:latin typeface="Aptos Display"/>
              </a:rPr>
              <a:t>Rôle de l’ambassadeur SIS / AASC</a:t>
            </a:r>
            <a:endParaRPr sz="1300" b="0" i="0" u="none" strike="noStrike" cap="none" dirty="0">
              <a:solidFill>
                <a:srgbClr val="00B050"/>
              </a:solidFill>
              <a:latin typeface="Aptos Display"/>
              <a:ea typeface="Helvetica Neue"/>
              <a:cs typeface="Helvetica Neue"/>
            </a:endParaRPr>
          </a:p>
          <a:p>
            <a:pPr marL="171450" marR="5080" lvl="0" indent="-171450" algn="just">
              <a:spcBef>
                <a:spcPts val="0"/>
              </a:spcBef>
              <a:spcAft>
                <a:spcPts val="0"/>
              </a:spcAft>
              <a:buClr>
                <a:srgbClr val="000000"/>
              </a:buClr>
              <a:buSzPts val="1100"/>
              <a:buFont typeface="Arial"/>
              <a:buChar char="•"/>
              <a:defRPr/>
            </a:pPr>
            <a:r>
              <a:rPr lang="fr-FR" sz="1100" dirty="0">
                <a:latin typeface="Aptos Display"/>
              </a:rPr>
              <a:t>Piloter l’expérimentation SIS MC-ASSIST dans son SIS entre mars 2024 et avril 2025, avec l’aide du SPV Expert LSF ;</a:t>
            </a:r>
            <a:endParaRPr dirty="0"/>
          </a:p>
          <a:p>
            <a:pPr marL="171450" marR="5080" lvl="0" indent="-171450" algn="just">
              <a:spcBef>
                <a:spcPts val="0"/>
              </a:spcBef>
              <a:spcAft>
                <a:spcPts val="0"/>
              </a:spcAft>
              <a:buClr>
                <a:srgbClr val="000000"/>
              </a:buClr>
              <a:buSzPts val="1100"/>
              <a:buFont typeface="Arial"/>
              <a:buChar char="•"/>
              <a:defRPr/>
            </a:pPr>
            <a:r>
              <a:rPr lang="fr-FR" sz="1100" dirty="0">
                <a:latin typeface="Aptos Display"/>
              </a:rPr>
              <a:t>Etre référent du SIS sur le sujet auprès du groupe pilote DGSCGC et participer au réseau de l’expérimentation ;</a:t>
            </a:r>
            <a:endParaRPr dirty="0"/>
          </a:p>
          <a:p>
            <a:pPr marL="171450" marR="5080" lvl="0" indent="-171450" algn="just">
              <a:spcBef>
                <a:spcPts val="0"/>
              </a:spcBef>
              <a:spcAft>
                <a:spcPts val="0"/>
              </a:spcAft>
              <a:buClr>
                <a:srgbClr val="000000"/>
              </a:buClr>
              <a:buSzPts val="1100"/>
              <a:buFont typeface="Arial"/>
              <a:buChar char="•"/>
              <a:defRPr/>
            </a:pPr>
            <a:r>
              <a:rPr lang="fr-FR" sz="1100" dirty="0">
                <a:latin typeface="Aptos Display"/>
              </a:rPr>
              <a:t>Accompagner a minima les trois ambassadeurs sensibilisation MC-ASSIST dans la diffusion de la sensibilisation, avec l’aide du SPV Expert du SIS, ou du réseau, ou bien avec les associations sourdes locales ;</a:t>
            </a:r>
            <a:endParaRPr dirty="0"/>
          </a:p>
          <a:p>
            <a:pPr marL="171450" marR="5080" lvl="0" indent="-171450" algn="just">
              <a:spcBef>
                <a:spcPts val="0"/>
              </a:spcBef>
              <a:spcAft>
                <a:spcPts val="0"/>
              </a:spcAft>
              <a:buClr>
                <a:srgbClr val="000000"/>
              </a:buClr>
              <a:buSzPts val="1100"/>
              <a:buFont typeface="Arial"/>
              <a:buChar char="•"/>
              <a:defRPr/>
            </a:pPr>
            <a:r>
              <a:rPr lang="fr-FR" sz="1100" dirty="0">
                <a:latin typeface="Aptos Display"/>
              </a:rPr>
              <a:t>Evaluer l’expérimentation ( RETEX des sensibilisations et interventions 114 avec/sans outil d’intervention).</a:t>
            </a:r>
            <a:endParaRPr sz="1100" dirty="0">
              <a:latin typeface="Aptos Display"/>
            </a:endParaRPr>
          </a:p>
        </p:txBody>
      </p:sp>
      <p:sp>
        <p:nvSpPr>
          <p:cNvPr id="6" name="Google Shape;68;p2"/>
          <p:cNvSpPr/>
          <p:nvPr/>
        </p:nvSpPr>
        <p:spPr bwMode="auto">
          <a:xfrm>
            <a:off x="400370" y="2042893"/>
            <a:ext cx="6896389" cy="1054893"/>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L="0" marR="5080" lvl="0" indent="0" algn="l">
              <a:spcBef>
                <a:spcPts val="0"/>
              </a:spcBef>
              <a:spcAft>
                <a:spcPts val="0"/>
              </a:spcAft>
              <a:buClr>
                <a:srgbClr val="000000"/>
              </a:buClr>
              <a:buSzPts val="1400"/>
              <a:buFont typeface="Arial"/>
              <a:buNone/>
              <a:defRPr/>
            </a:pPr>
            <a:r>
              <a:rPr lang="fr-FR" sz="1200" dirty="0" err="1">
                <a:solidFill>
                  <a:srgbClr val="00B050"/>
                </a:solidFill>
                <a:latin typeface="Aptos Display"/>
              </a:rPr>
              <a:t>Pré-requis</a:t>
            </a:r>
            <a:r>
              <a:rPr lang="fr-FR" sz="1200" dirty="0">
                <a:solidFill>
                  <a:srgbClr val="00B050"/>
                </a:solidFill>
                <a:latin typeface="Aptos Display"/>
              </a:rPr>
              <a:t> de </a:t>
            </a:r>
            <a:r>
              <a:rPr lang="fr-FR" sz="1200" b="0" i="0" u="none" strike="noStrike" cap="none" dirty="0">
                <a:solidFill>
                  <a:srgbClr val="00B050"/>
                </a:solidFill>
                <a:latin typeface="Aptos Display"/>
              </a:rPr>
              <a:t>l’ambassadeur SIS / AASC</a:t>
            </a:r>
            <a:endParaRPr dirty="0"/>
          </a:p>
          <a:p>
            <a:pPr marL="171450" marR="5080" lvl="0" indent="-171450" algn="l">
              <a:lnSpc>
                <a:spcPct val="150000"/>
              </a:lnSpc>
              <a:spcBef>
                <a:spcPts val="0"/>
              </a:spcBef>
              <a:spcAft>
                <a:spcPts val="0"/>
              </a:spcAft>
              <a:buClr>
                <a:srgbClr val="000000"/>
              </a:buClr>
              <a:buSzPts val="1100"/>
              <a:buFont typeface="Arial"/>
              <a:buChar char="•"/>
              <a:defRPr/>
            </a:pPr>
            <a:r>
              <a:rPr lang="fr-FR" sz="1100" dirty="0">
                <a:latin typeface="Aptos Display"/>
              </a:rPr>
              <a:t>Motivation pour s’engager dans ce projet + Nomination par la direction du SIS ou de l’AASC.</a:t>
            </a:r>
            <a:endParaRPr sz="1100" dirty="0"/>
          </a:p>
          <a:p>
            <a:pPr marL="171450" marR="5080" lvl="0" indent="-171450" algn="l">
              <a:lnSpc>
                <a:spcPct val="150000"/>
              </a:lnSpc>
              <a:spcBef>
                <a:spcPts val="0"/>
              </a:spcBef>
              <a:spcAft>
                <a:spcPts val="0"/>
              </a:spcAft>
              <a:buClr>
                <a:srgbClr val="000000"/>
              </a:buClr>
              <a:buSzPts val="1100"/>
              <a:buFont typeface="Arial"/>
              <a:buChar char="•"/>
              <a:defRPr/>
            </a:pPr>
            <a:r>
              <a:rPr lang="fr-FR" sz="1100" dirty="0">
                <a:latin typeface="Aptos Display"/>
              </a:rPr>
              <a:t>Participation au lancement de l’expérimentation lors du séminaire du 27 mars 2024 au  CFD du SDIS14 et à son webinaire de lancement du 25 mars 2024. </a:t>
            </a:r>
          </a:p>
        </p:txBody>
      </p:sp>
      <p:pic>
        <p:nvPicPr>
          <p:cNvPr id="7" name="Image 6" descr="Une image contenant dessin humoristique, Graphique, conception, art&#10;&#10;Description générée automatiquement"/>
          <p:cNvPicPr>
            <a:picLocks noChangeAspect="1"/>
          </p:cNvPicPr>
          <p:nvPr/>
        </p:nvPicPr>
        <p:blipFill>
          <a:blip r:embed="rId4"/>
          <a:stretch/>
        </p:blipFill>
        <p:spPr bwMode="auto">
          <a:xfrm>
            <a:off x="1354742" y="3149954"/>
            <a:ext cx="360000" cy="360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51" name="Google Shape;451;p13"/>
          <p:cNvSpPr/>
          <p:nvPr/>
        </p:nvSpPr>
        <p:spPr bwMode="auto">
          <a:xfrm>
            <a:off x="336405" y="195275"/>
            <a:ext cx="6981313" cy="519923"/>
          </a:xfrm>
          <a:prstGeom prst="rect">
            <a:avLst/>
          </a:prstGeom>
          <a:solidFill>
            <a:srgbClr val="007434"/>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400" b="1" i="0" u="none" strike="noStrike" cap="none" dirty="0">
                <a:solidFill>
                  <a:srgbClr val="FFFFFF"/>
                </a:solidFill>
                <a:latin typeface="Arial"/>
                <a:ea typeface="Arial"/>
                <a:cs typeface="Arial"/>
              </a:rPr>
              <a:t>6. Les ambassadeurs sensibilisation</a:t>
            </a:r>
            <a:endParaRPr sz="2400" b="1" i="0" u="none" strike="noStrike" cap="none" dirty="0">
              <a:solidFill>
                <a:srgbClr val="000000"/>
              </a:solidFill>
              <a:latin typeface="Arial"/>
              <a:ea typeface="Arial"/>
              <a:cs typeface="Arial"/>
            </a:endParaRPr>
          </a:p>
        </p:txBody>
      </p:sp>
      <p:graphicFrame>
        <p:nvGraphicFramePr>
          <p:cNvPr id="2" name="Google Shape;67;p2"/>
          <p:cNvGraphicFramePr>
            <a:graphicFrameLocks/>
          </p:cNvGraphicFramePr>
          <p:nvPr>
            <p:extLst>
              <p:ext uri="{D42A27DB-BD31-4B8C-83A1-F6EECF244321}">
                <p14:modId xmlns:p14="http://schemas.microsoft.com/office/powerpoint/2010/main" val="3938031168"/>
              </p:ext>
            </p:extLst>
          </p:nvPr>
        </p:nvGraphicFramePr>
        <p:xfrm>
          <a:off x="336405" y="2899461"/>
          <a:ext cx="6981325" cy="7060637"/>
        </p:xfrm>
        <a:graphic>
          <a:graphicData uri="http://schemas.openxmlformats.org/drawingml/2006/table">
            <a:tbl>
              <a:tblPr>
                <a:noFill/>
              </a:tblPr>
              <a:tblGrid>
                <a:gridCol w="6981325">
                  <a:extLst>
                    <a:ext uri="{9D8B030D-6E8A-4147-A177-3AD203B41FA5}">
                      <a16:colId xmlns:a16="http://schemas.microsoft.com/office/drawing/2014/main" val="20000"/>
                    </a:ext>
                  </a:extLst>
                </a:gridCol>
              </a:tblGrid>
              <a:tr h="419821">
                <a:tc>
                  <a:txBody>
                    <a:bodyPr/>
                    <a:lstStyle/>
                    <a:p>
                      <a:pPr marL="0" marR="0" lvl="0" indent="0" algn="ctr" defTabSz="914400">
                        <a:lnSpc>
                          <a:spcPct val="100000"/>
                        </a:lnSpc>
                        <a:spcBef>
                          <a:spcPts val="0"/>
                        </a:spcBef>
                        <a:spcAft>
                          <a:spcPts val="0"/>
                        </a:spcAft>
                        <a:buClr>
                          <a:srgbClr val="000000"/>
                        </a:buClr>
                        <a:buSzPts val="1200"/>
                        <a:buFont typeface="Arial"/>
                        <a:buNone/>
                        <a:defRPr/>
                      </a:pPr>
                      <a:r>
                        <a:rPr lang="fr-FR" sz="1300" b="1" u="none" strike="noStrike" cap="none" dirty="0">
                          <a:solidFill>
                            <a:srgbClr val="FFFFFF"/>
                          </a:solidFill>
                        </a:rPr>
                        <a:t>Parcours d’accompagnement – Ambassadeur sensibilisation MC-ASSIST</a:t>
                      </a:r>
                      <a:endParaRPr sz="1300" b="1" u="none" strike="noStrike" cap="none" dirty="0">
                        <a:solidFill>
                          <a:srgbClr val="FFFFFF"/>
                        </a:solidFill>
                      </a:endParaRPr>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solidFill>
                      <a:srgbClr val="007434"/>
                    </a:solidFill>
                  </a:tcPr>
                </a:tc>
                <a:extLst>
                  <a:ext uri="{0D108BD9-81ED-4DB2-BD59-A6C34878D82A}">
                    <a16:rowId xmlns:a16="http://schemas.microsoft.com/office/drawing/2014/main" val="10000"/>
                  </a:ext>
                </a:extLst>
              </a:tr>
              <a:tr h="6640816">
                <a:tc>
                  <a:txBody>
                    <a:bodyPr/>
                    <a:lstStyle/>
                    <a:p>
                      <a:pPr marL="0" marR="5080" lvl="0" indent="0" algn="l">
                        <a:lnSpc>
                          <a:spcPct val="114999"/>
                        </a:lnSpc>
                        <a:spcBef>
                          <a:spcPts val="0"/>
                        </a:spcBef>
                        <a:spcAft>
                          <a:spcPts val="0"/>
                        </a:spcAft>
                        <a:buClr>
                          <a:srgbClr val="000000"/>
                        </a:buClr>
                        <a:buSzPts val="1050"/>
                        <a:buFont typeface="Arial"/>
                        <a:buNone/>
                        <a:defRPr/>
                      </a:pPr>
                      <a:r>
                        <a:rPr lang="fr-FR" sz="1200" b="1" dirty="0">
                          <a:solidFill>
                            <a:srgbClr val="007434"/>
                          </a:solidFill>
                        </a:rPr>
                        <a:t>Parcours proposé</a:t>
                      </a:r>
                      <a:r>
                        <a:rPr lang="fr-FR" sz="1200" b="1" u="none" strike="noStrike" cap="none" dirty="0">
                          <a:solidFill>
                            <a:srgbClr val="007434"/>
                          </a:solidFill>
                        </a:rPr>
                        <a:t>:</a:t>
                      </a:r>
                      <a:endParaRPr dirty="0"/>
                    </a:p>
                    <a:p>
                      <a:pPr marL="0" marR="5080" lvl="2" indent="0" algn="just" defTabSz="914400">
                        <a:lnSpc>
                          <a:spcPct val="114999"/>
                        </a:lnSpc>
                        <a:spcBef>
                          <a:spcPts val="0"/>
                        </a:spcBef>
                        <a:spcAft>
                          <a:spcPts val="0"/>
                        </a:spcAft>
                        <a:buClr>
                          <a:srgbClr val="000000"/>
                        </a:buClr>
                        <a:buSzPts val="1050"/>
                        <a:buFont typeface="Arial"/>
                        <a:buNone/>
                        <a:defRPr/>
                      </a:pPr>
                      <a:r>
                        <a:rPr lang="fr-FR" sz="1200" b="0" i="1" u="none" strike="noStrike" cap="none" dirty="0">
                          <a:solidFill>
                            <a:srgbClr val="007434"/>
                          </a:solidFill>
                        </a:rPr>
                        <a:t>Avant la diffusion de la sensibilisation</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u="none" strike="noStrike" cap="none" dirty="0">
                          <a:solidFill>
                            <a:srgbClr val="000000"/>
                          </a:solidFill>
                        </a:rPr>
                        <a:t>Questionnaire à remplir pour identifier les connaissances sur le sujet  (</a:t>
                      </a:r>
                      <a:r>
                        <a:rPr lang="fr-FR" sz="1200" b="0" u="none" strike="noStrike" cap="none" dirty="0" err="1">
                          <a:solidFill>
                            <a:srgbClr val="000000"/>
                          </a:solidFill>
                        </a:rPr>
                        <a:t>Kahoot</a:t>
                      </a:r>
                      <a:r>
                        <a:rPr lang="fr-FR" sz="1200" b="0" u="none" strike="noStrike" cap="none" dirty="0">
                          <a:solidFill>
                            <a:srgbClr val="000000"/>
                          </a:solidFill>
                        </a:rPr>
                        <a:t> 20 questions).</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u="none" strike="noStrike" cap="none" dirty="0">
                          <a:solidFill>
                            <a:srgbClr val="000000"/>
                          </a:solidFill>
                        </a:rPr>
                        <a:t>Participation à une sensibilisation (en présentiel ou </a:t>
                      </a:r>
                      <a:r>
                        <a:rPr lang="fr-FR" sz="1200" b="0" u="none" strike="noStrike" cap="none" dirty="0" err="1">
                          <a:solidFill>
                            <a:srgbClr val="000000"/>
                          </a:solidFill>
                        </a:rPr>
                        <a:t>visio</a:t>
                      </a:r>
                      <a:r>
                        <a:rPr lang="fr-FR" sz="1200" b="0" u="none" strike="noStrike" cap="none" dirty="0">
                          <a:solidFill>
                            <a:srgbClr val="000000"/>
                          </a:solidFill>
                        </a:rPr>
                        <a:t>).</a:t>
                      </a:r>
                      <a:endParaRPr lang="fr-FR" sz="1200" b="0" i="0" u="none" strike="noStrike" cap="none" dirty="0">
                        <a:solidFill>
                          <a:srgbClr val="000000"/>
                        </a:solidFill>
                        <a:latin typeface="Aptos"/>
                        <a:ea typeface="Arial"/>
                        <a:cs typeface="Arial"/>
                      </a:endParaRPr>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i="1" u="none" strike="noStrike" cap="none" dirty="0">
                          <a:solidFill>
                            <a:srgbClr val="007434"/>
                          </a:solidFill>
                          <a:latin typeface="Aptos"/>
                          <a:ea typeface="Arial"/>
                          <a:cs typeface="Arial"/>
                        </a:rPr>
                        <a:t>En option, deux ateliers d’approfondissement des connaissances (en présentiel ou </a:t>
                      </a:r>
                      <a:r>
                        <a:rPr lang="fr-FR" sz="1200" b="0" i="1" u="none" strike="noStrike" cap="none" dirty="0" err="1">
                          <a:solidFill>
                            <a:srgbClr val="007434"/>
                          </a:solidFill>
                          <a:latin typeface="Aptos"/>
                          <a:ea typeface="Arial"/>
                          <a:cs typeface="Arial"/>
                        </a:rPr>
                        <a:t>visio</a:t>
                      </a:r>
                      <a:r>
                        <a:rPr lang="fr-FR" sz="1200" b="0" i="1" u="none" strike="noStrike" cap="none" dirty="0">
                          <a:solidFill>
                            <a:srgbClr val="007434"/>
                          </a:solidFill>
                          <a:latin typeface="Aptos"/>
                          <a:ea typeface="Arial"/>
                          <a:cs typeface="Arial"/>
                        </a:rPr>
                        <a:t>)</a:t>
                      </a:r>
                      <a:endParaRPr dirty="0"/>
                    </a:p>
                    <a:p>
                      <a:pPr marL="228600" marR="5080" lvl="3" indent="-228600" algn="just">
                        <a:lnSpc>
                          <a:spcPct val="114999"/>
                        </a:lnSpc>
                        <a:spcBef>
                          <a:spcPts val="0"/>
                        </a:spcBef>
                        <a:spcAft>
                          <a:spcPts val="0"/>
                        </a:spcAft>
                        <a:buClr>
                          <a:srgbClr val="000000"/>
                        </a:buClr>
                        <a:buSzPts val="1050"/>
                        <a:buFont typeface="Arial"/>
                        <a:buChar char="•"/>
                        <a:defRPr/>
                      </a:pPr>
                      <a:r>
                        <a:rPr lang="fr-FR" sz="1200" b="0" i="0" u="none" strike="noStrike" cap="none" dirty="0">
                          <a:solidFill>
                            <a:srgbClr val="000000"/>
                          </a:solidFill>
                        </a:rPr>
                        <a:t>Atelier « LSF » (1h) avec un SPV Expert LSF : Approfondissement des signes de bases LSF.</a:t>
                      </a:r>
                      <a:endParaRPr dirty="0"/>
                    </a:p>
                    <a:p>
                      <a:pPr marL="228600" marR="5080" lvl="3" indent="-228600" algn="just">
                        <a:lnSpc>
                          <a:spcPct val="114999"/>
                        </a:lnSpc>
                        <a:spcBef>
                          <a:spcPts val="0"/>
                        </a:spcBef>
                        <a:spcAft>
                          <a:spcPts val="0"/>
                        </a:spcAft>
                        <a:buClr>
                          <a:srgbClr val="000000"/>
                        </a:buClr>
                        <a:buSzPts val="1050"/>
                        <a:buFont typeface="Arial"/>
                        <a:buChar char="•"/>
                        <a:defRPr/>
                      </a:pPr>
                      <a:r>
                        <a:rPr lang="fr-FR" sz="1200" b="0" i="0" u="none" strike="noStrike" cap="none" dirty="0">
                          <a:solidFill>
                            <a:srgbClr val="000000"/>
                          </a:solidFill>
                        </a:rPr>
                        <a:t>Atelier « Surdité et Linguistique » (1h) avec un orthophoniste : Approfondissement des connaissances</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i="0" u="none" strike="noStrike" cap="none" dirty="0">
                          <a:solidFill>
                            <a:srgbClr val="000000"/>
                          </a:solidFill>
                        </a:rPr>
                        <a:t>Prise en compte assidue de la séquence de sensibilisation et lecture approfondie du livret ambassadeurs en appui.</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i="0" u="none" strike="noStrike" cap="none" dirty="0">
                          <a:solidFill>
                            <a:srgbClr val="000000"/>
                          </a:solidFill>
                        </a:rPr>
                        <a:t>Diffusion de la sensibilisation en centres d’incendie et de secours. Pour engager cette étape, il sera possible d’organiser des binômes entre ambassadeurs débutants et expérimentés. De plus, le SPV Expert LSF du SDIS pourra être sollicité sur ces sensibilisations.</a:t>
                      </a:r>
                      <a:endParaRPr dirty="0"/>
                    </a:p>
                    <a:p>
                      <a:pPr marL="0" marR="5080" lvl="2" indent="0" algn="just">
                        <a:lnSpc>
                          <a:spcPct val="114999"/>
                        </a:lnSpc>
                        <a:spcBef>
                          <a:spcPts val="0"/>
                        </a:spcBef>
                        <a:spcAft>
                          <a:spcPts val="0"/>
                        </a:spcAft>
                        <a:buClr>
                          <a:srgbClr val="000000"/>
                        </a:buClr>
                        <a:buSzPts val="1050"/>
                        <a:buFont typeface="+mj-lt"/>
                        <a:buNone/>
                        <a:defRPr/>
                      </a:pPr>
                      <a:r>
                        <a:rPr lang="fr-FR" sz="1200" b="0" i="1" u="none" strike="noStrike" cap="none" dirty="0">
                          <a:solidFill>
                            <a:srgbClr val="007434"/>
                          </a:solidFill>
                        </a:rPr>
                        <a:t>Pendant la diffusion de la sensibilisation</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u="none" strike="noStrike" cap="none" dirty="0">
                          <a:solidFill>
                            <a:srgbClr val="000000"/>
                          </a:solidFill>
                        </a:rPr>
                        <a:t>Diffusion de la sensibilisation durant l’année (Formation à la garde).</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u="none" strike="noStrike" cap="none" dirty="0">
                          <a:solidFill>
                            <a:srgbClr val="000000"/>
                          </a:solidFill>
                        </a:rPr>
                        <a:t>Evaluation de l’accompagnement par un questionnaire pour les ambassadeurs et également pour les apprenants sensibilisés. Si nécessaire, remise à niveau des connaissances via le réseau des ambassadeurs.</a:t>
                      </a:r>
                      <a:endParaRPr dirty="0"/>
                    </a:p>
                    <a:p>
                      <a:pPr marL="228600" marR="5080" lvl="2" indent="-228600" algn="just">
                        <a:lnSpc>
                          <a:spcPct val="114999"/>
                        </a:lnSpc>
                        <a:spcBef>
                          <a:spcPts val="0"/>
                        </a:spcBef>
                        <a:spcAft>
                          <a:spcPts val="0"/>
                        </a:spcAft>
                        <a:buClr>
                          <a:srgbClr val="000000"/>
                        </a:buClr>
                        <a:buSzPts val="1050"/>
                        <a:buFont typeface="+mj-lt"/>
                        <a:buAutoNum type="arabicPeriod"/>
                        <a:defRPr/>
                      </a:pPr>
                      <a:r>
                        <a:rPr lang="fr-FR" sz="1200" b="0" u="none" strike="noStrike" cap="none" dirty="0">
                          <a:solidFill>
                            <a:srgbClr val="000000"/>
                          </a:solidFill>
                        </a:rPr>
                        <a:t>Evaluation et RETEX intermédiaire au groupe MC-ASSIST</a:t>
                      </a:r>
                      <a:endParaRPr dirty="0"/>
                    </a:p>
                    <a:p>
                      <a:pPr marL="171450" marR="5080" lvl="2" indent="-171450" algn="just">
                        <a:lnSpc>
                          <a:spcPct val="114999"/>
                        </a:lnSpc>
                        <a:spcBef>
                          <a:spcPts val="0"/>
                        </a:spcBef>
                        <a:spcAft>
                          <a:spcPts val="0"/>
                        </a:spcAft>
                        <a:buClr>
                          <a:srgbClr val="000000"/>
                        </a:buClr>
                        <a:buSzPts val="1050"/>
                        <a:buFont typeface="Arial"/>
                        <a:buChar char="•"/>
                        <a:defRPr/>
                      </a:pPr>
                      <a:endParaRPr lang="fr-FR" sz="600" b="0" u="none" strike="noStrike" cap="none" dirty="0">
                        <a:solidFill>
                          <a:srgbClr val="007434"/>
                        </a:solidFill>
                      </a:endParaRPr>
                    </a:p>
                    <a:p>
                      <a:pPr marL="0" marR="5080" lvl="0" indent="0" algn="l">
                        <a:lnSpc>
                          <a:spcPct val="114999"/>
                        </a:lnSpc>
                        <a:spcBef>
                          <a:spcPts val="0"/>
                        </a:spcBef>
                        <a:spcAft>
                          <a:spcPts val="0"/>
                        </a:spcAft>
                        <a:buClr>
                          <a:srgbClr val="000000"/>
                        </a:buClr>
                        <a:buSzPts val="1050"/>
                        <a:buFont typeface="Arial"/>
                        <a:buNone/>
                        <a:defRPr/>
                      </a:pPr>
                      <a:r>
                        <a:rPr lang="fr-FR" sz="1200" b="1" dirty="0">
                          <a:solidFill>
                            <a:srgbClr val="007434"/>
                          </a:solidFill>
                        </a:rPr>
                        <a:t>Calendrier et modalités d’accompagnement</a:t>
                      </a:r>
                      <a:r>
                        <a:rPr lang="fr-FR" sz="1200" b="1" u="none" strike="noStrike" cap="none" dirty="0">
                          <a:solidFill>
                            <a:srgbClr val="007434"/>
                          </a:solidFill>
                        </a:rPr>
                        <a:t>:</a:t>
                      </a:r>
                      <a:endParaRPr dirty="0"/>
                    </a:p>
                    <a:p>
                      <a:pPr marL="171450" marR="5080" lvl="0" indent="-171450" algn="l">
                        <a:lnSpc>
                          <a:spcPct val="114999"/>
                        </a:lnSpc>
                        <a:spcBef>
                          <a:spcPts val="0"/>
                        </a:spcBef>
                        <a:spcAft>
                          <a:spcPts val="0"/>
                        </a:spcAft>
                        <a:buClr>
                          <a:srgbClr val="000000"/>
                        </a:buClr>
                        <a:buSzPts val="1050"/>
                        <a:buFont typeface="Arial"/>
                        <a:buChar char="•"/>
                        <a:defRPr/>
                      </a:pPr>
                      <a:r>
                        <a:rPr lang="fr-FR" sz="1200" b="0" u="none" strike="noStrike" cap="none" dirty="0">
                          <a:solidFill>
                            <a:srgbClr val="000000"/>
                          </a:solidFill>
                        </a:rPr>
                        <a:t>Calendrier et modalités d’accompagnement à définir avec le groupe MC-ASSIST.</a:t>
                      </a:r>
                      <a:endParaRPr dirty="0"/>
                    </a:p>
                    <a:p>
                      <a:pPr marL="171450" marR="5080" lvl="0" indent="-171450" algn="l">
                        <a:lnSpc>
                          <a:spcPct val="114999"/>
                        </a:lnSpc>
                        <a:spcBef>
                          <a:spcPts val="0"/>
                        </a:spcBef>
                        <a:spcAft>
                          <a:spcPts val="0"/>
                        </a:spcAft>
                        <a:buClr>
                          <a:srgbClr val="000000"/>
                        </a:buClr>
                        <a:buSzPts val="1050"/>
                        <a:buFont typeface="Arial"/>
                        <a:buChar char="•"/>
                        <a:defRPr/>
                      </a:pPr>
                      <a:endParaRPr lang="fr-FR" sz="600" b="0" u="none" strike="noStrike" cap="none" dirty="0">
                        <a:solidFill>
                          <a:srgbClr val="000000"/>
                        </a:solidFill>
                      </a:endParaRPr>
                    </a:p>
                    <a:p>
                      <a:pPr marL="0" marR="5080" lvl="0" indent="0" algn="l">
                        <a:lnSpc>
                          <a:spcPct val="114999"/>
                        </a:lnSpc>
                        <a:spcBef>
                          <a:spcPts val="0"/>
                        </a:spcBef>
                        <a:spcAft>
                          <a:spcPts val="0"/>
                        </a:spcAft>
                        <a:buClr>
                          <a:srgbClr val="000000"/>
                        </a:buClr>
                        <a:buSzPts val="1050"/>
                        <a:buFont typeface="Arial"/>
                        <a:buNone/>
                        <a:defRPr/>
                      </a:pPr>
                      <a:r>
                        <a:rPr lang="fr-FR" sz="1200" b="1" u="none" strike="noStrike" cap="none" dirty="0">
                          <a:solidFill>
                            <a:srgbClr val="007434"/>
                          </a:solidFill>
                        </a:rPr>
                        <a:t>Moyens et documentations mis à disposition :</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200" b="0" u="none" strike="noStrike" cap="none" dirty="0">
                          <a:solidFill>
                            <a:srgbClr val="000000"/>
                          </a:solidFill>
                        </a:rPr>
                        <a:t>Documentations MC-ASSIST : Séquence et livret ambassadeurs du module de sensibilisation et lien vers le module FOAD. </a:t>
                      </a:r>
                      <a:endParaRPr dirty="0"/>
                    </a:p>
                    <a:p>
                      <a:pPr marL="171450" marR="5080" lvl="0" indent="-171450" algn="just">
                        <a:lnSpc>
                          <a:spcPct val="114999"/>
                        </a:lnSpc>
                        <a:spcBef>
                          <a:spcPts val="0"/>
                        </a:spcBef>
                        <a:spcAft>
                          <a:spcPts val="0"/>
                        </a:spcAft>
                        <a:buClr>
                          <a:srgbClr val="000000"/>
                        </a:buClr>
                        <a:buSzPts val="1050"/>
                        <a:buFont typeface="Arial"/>
                        <a:buChar char="•"/>
                        <a:defRPr/>
                      </a:pPr>
                      <a:r>
                        <a:rPr lang="fr-FR" sz="1200" b="0" u="none" strike="noStrike" cap="none" dirty="0">
                          <a:solidFill>
                            <a:srgbClr val="000000"/>
                          </a:solidFill>
                        </a:rPr>
                        <a:t>Application MC-ASSIST à disposition sur les tablettes opérationnelles.</a:t>
                      </a:r>
                      <a:endParaRPr dirty="0"/>
                    </a:p>
                    <a:p>
                      <a:pPr marL="171450" marR="5080" lvl="0" indent="-171450" algn="l">
                        <a:lnSpc>
                          <a:spcPct val="114999"/>
                        </a:lnSpc>
                        <a:spcBef>
                          <a:spcPts val="0"/>
                        </a:spcBef>
                        <a:spcAft>
                          <a:spcPts val="0"/>
                        </a:spcAft>
                        <a:buClr>
                          <a:srgbClr val="000000"/>
                        </a:buClr>
                        <a:buSzPts val="1050"/>
                        <a:buFont typeface="Arial"/>
                        <a:buChar char="•"/>
                        <a:defRPr/>
                      </a:pPr>
                      <a:endParaRPr lang="fr-FR" sz="600" b="0" u="none" strike="noStrike" cap="none" dirty="0">
                        <a:solidFill>
                          <a:srgbClr val="000000"/>
                        </a:solidFill>
                      </a:endParaRPr>
                    </a:p>
                    <a:p>
                      <a:pPr marL="0" marR="5080" lvl="0" indent="0" algn="l">
                        <a:lnSpc>
                          <a:spcPct val="114999"/>
                        </a:lnSpc>
                        <a:spcBef>
                          <a:spcPts val="0"/>
                        </a:spcBef>
                        <a:spcAft>
                          <a:spcPts val="0"/>
                        </a:spcAft>
                        <a:buClr>
                          <a:srgbClr val="000000"/>
                        </a:buClr>
                        <a:buSzPts val="1050"/>
                        <a:buFont typeface="Arial"/>
                        <a:buNone/>
                        <a:defRPr/>
                      </a:pPr>
                      <a:r>
                        <a:rPr lang="fr-FR" sz="1200" b="1" dirty="0">
                          <a:solidFill>
                            <a:srgbClr val="007434"/>
                          </a:solidFill>
                        </a:rPr>
                        <a:t>Information complémentaire </a:t>
                      </a:r>
                      <a:r>
                        <a:rPr lang="fr-FR" sz="1200" b="1" u="none" strike="noStrike" cap="none" dirty="0">
                          <a:solidFill>
                            <a:srgbClr val="007434"/>
                          </a:solidFill>
                        </a:rPr>
                        <a:t>:</a:t>
                      </a:r>
                      <a:endParaRPr dirty="0"/>
                    </a:p>
                    <a:p>
                      <a:pPr marL="171450" marR="5080" lvl="0" indent="-171450" algn="l">
                        <a:lnSpc>
                          <a:spcPct val="114999"/>
                        </a:lnSpc>
                        <a:spcBef>
                          <a:spcPts val="0"/>
                        </a:spcBef>
                        <a:spcAft>
                          <a:spcPts val="0"/>
                        </a:spcAft>
                        <a:buClr>
                          <a:srgbClr val="000000"/>
                        </a:buClr>
                        <a:buSzPts val="1050"/>
                        <a:buFont typeface="Arial"/>
                        <a:buChar char="•"/>
                        <a:defRPr/>
                      </a:pPr>
                      <a:r>
                        <a:rPr lang="fr-FR" sz="1200" b="0" u="none" strike="noStrike" cap="none" dirty="0">
                          <a:solidFill>
                            <a:srgbClr val="000000"/>
                          </a:solidFill>
                        </a:rPr>
                        <a:t>Un contact de proximité régulier avec les associations sourdes ou malentendantes locales sera une plus-value pour diffuser une sensibilisation de qualité auprès des sapeurs-pompiers.</a:t>
                      </a:r>
                      <a:endParaRPr dirty="0"/>
                    </a:p>
                  </a:txBody>
                  <a:tcPr marL="91425" marR="91425" marT="91425" marB="91425">
                    <a:lnL w="9525" algn="ctr">
                      <a:solidFill>
                        <a:srgbClr val="595959"/>
                      </a:solidFill>
                    </a:lnL>
                    <a:lnR w="9525" algn="ctr">
                      <a:solidFill>
                        <a:srgbClr val="595959"/>
                      </a:solidFill>
                    </a:lnR>
                    <a:lnT w="9525" algn="ctr">
                      <a:solidFill>
                        <a:srgbClr val="595959"/>
                      </a:solidFill>
                    </a:lnT>
                    <a:lnB w="9525" algn="ctr">
                      <a:solidFill>
                        <a:srgbClr val="595959"/>
                      </a:solidFill>
                    </a:lnB>
                  </a:tcPr>
                </a:tc>
                <a:extLst>
                  <a:ext uri="{0D108BD9-81ED-4DB2-BD59-A6C34878D82A}">
                    <a16:rowId xmlns:a16="http://schemas.microsoft.com/office/drawing/2014/main" val="10001"/>
                  </a:ext>
                </a:extLst>
              </a:tr>
            </a:tbl>
          </a:graphicData>
        </a:graphic>
      </p:graphicFrame>
      <p:sp>
        <p:nvSpPr>
          <p:cNvPr id="3" name="Google Shape;68;p2"/>
          <p:cNvSpPr/>
          <p:nvPr/>
        </p:nvSpPr>
        <p:spPr bwMode="auto">
          <a:xfrm>
            <a:off x="336405" y="795396"/>
            <a:ext cx="6981313" cy="1089852"/>
          </a:xfrm>
          <a:prstGeom prst="rect">
            <a:avLst/>
          </a:prstGeom>
          <a:noFill/>
          <a:ln w="9525" cap="flat" cmpd="sng">
            <a:solidFill>
              <a:srgbClr val="0070C0"/>
            </a:solidFill>
            <a:prstDash val="dot"/>
            <a:round/>
            <a:headEnd type="none" w="sm" len="sm"/>
            <a:tailEnd type="none" w="sm" len="sm"/>
          </a:ln>
        </p:spPr>
        <p:txBody>
          <a:bodyPr spcFirstLastPara="1" wrap="square" lIns="91425" tIns="91425" rIns="91425" bIns="91425" anchor="t" anchorCtr="0">
            <a:noAutofit/>
          </a:bodyPr>
          <a:lstStyle/>
          <a:p>
            <a:pPr marL="0" marR="5080" lvl="0" indent="0" algn="just">
              <a:spcBef>
                <a:spcPts val="0"/>
              </a:spcBef>
              <a:spcAft>
                <a:spcPts val="0"/>
              </a:spcAft>
              <a:buClr>
                <a:srgbClr val="000000"/>
              </a:buClr>
              <a:buSzPts val="1400"/>
              <a:buFont typeface="Arial"/>
              <a:buNone/>
              <a:defRPr/>
            </a:pPr>
            <a:r>
              <a:rPr lang="fr-FR" sz="1300" b="0" i="0" u="none" strike="noStrike" cap="none">
                <a:solidFill>
                  <a:srgbClr val="007434"/>
                </a:solidFill>
                <a:latin typeface="Aptos Display"/>
              </a:rPr>
              <a:t>Rôle de l’ambassadeur sensibilisation</a:t>
            </a:r>
            <a:endParaRPr lang="fr-FR" sz="1300" b="0" i="0" u="none" strike="noStrike" cap="none">
              <a:solidFill>
                <a:srgbClr val="007434"/>
              </a:solidFill>
              <a:latin typeface="Aptos Display"/>
              <a:ea typeface="Helvetica Neue"/>
              <a:cs typeface="Helvetica Neue"/>
            </a:endParaRPr>
          </a:p>
          <a:p>
            <a:pPr marL="171450" marR="5080" lvl="0" indent="-171450" algn="just">
              <a:lnSpc>
                <a:spcPct val="150000"/>
              </a:lnSpc>
              <a:spcBef>
                <a:spcPts val="0"/>
              </a:spcBef>
              <a:spcAft>
                <a:spcPts val="0"/>
              </a:spcAft>
              <a:buClr>
                <a:srgbClr val="000000"/>
              </a:buClr>
              <a:buSzPts val="1100"/>
              <a:buFont typeface="Arial"/>
              <a:buChar char="•"/>
              <a:defRPr/>
            </a:pPr>
            <a:r>
              <a:rPr lang="fr-FR" sz="1100">
                <a:latin typeface="Aptos Display"/>
              </a:rPr>
              <a:t>Diffuser le module de sensibilisation MC-ASSIST en centres de secours.</a:t>
            </a:r>
            <a:endParaRPr/>
          </a:p>
          <a:p>
            <a:pPr marL="171450" marR="5080" lvl="0" indent="-171450" algn="just">
              <a:lnSpc>
                <a:spcPct val="150000"/>
              </a:lnSpc>
              <a:spcBef>
                <a:spcPts val="0"/>
              </a:spcBef>
              <a:spcAft>
                <a:spcPts val="0"/>
              </a:spcAft>
              <a:buClr>
                <a:srgbClr val="000000"/>
              </a:buClr>
              <a:buSzPts val="1100"/>
              <a:buFont typeface="Arial"/>
              <a:buChar char="•"/>
              <a:defRPr/>
            </a:pPr>
            <a:r>
              <a:rPr lang="fr-FR" sz="1100">
                <a:latin typeface="Aptos Display"/>
              </a:rPr>
              <a:t>Faire un compte rendu des sensibilisations au groupe MC-ASSIST</a:t>
            </a:r>
            <a:endParaRPr/>
          </a:p>
          <a:p>
            <a:pPr marL="171450" marR="5080" lvl="0" indent="-171450" algn="just">
              <a:lnSpc>
                <a:spcPct val="150000"/>
              </a:lnSpc>
              <a:spcBef>
                <a:spcPts val="0"/>
              </a:spcBef>
              <a:spcAft>
                <a:spcPts val="0"/>
              </a:spcAft>
              <a:buClr>
                <a:srgbClr val="000000"/>
              </a:buClr>
              <a:buSzPts val="1100"/>
              <a:buFont typeface="Arial"/>
              <a:buChar char="•"/>
              <a:defRPr/>
            </a:pPr>
            <a:r>
              <a:rPr lang="fr-FR" sz="1100">
                <a:latin typeface="Aptos Display"/>
              </a:rPr>
              <a:t>Être le relais de l’information auprès des personnels du centre de secours sur l’application MC-ASSIST.</a:t>
            </a:r>
            <a:endParaRPr sz="1100">
              <a:latin typeface="Aptos Display"/>
            </a:endParaRPr>
          </a:p>
        </p:txBody>
      </p:sp>
      <p:sp>
        <p:nvSpPr>
          <p:cNvPr id="8" name="Google Shape;68;p2"/>
          <p:cNvSpPr/>
          <p:nvPr/>
        </p:nvSpPr>
        <p:spPr bwMode="auto">
          <a:xfrm>
            <a:off x="336411" y="1949169"/>
            <a:ext cx="6981313" cy="875879"/>
          </a:xfrm>
          <a:prstGeom prst="rect">
            <a:avLst/>
          </a:prstGeom>
          <a:noFill/>
          <a:ln w="9525" cap="flat" cmpd="sng">
            <a:solidFill>
              <a:srgbClr val="595959"/>
            </a:solidFill>
            <a:prstDash val="dot"/>
            <a:round/>
            <a:headEnd type="none" w="sm" len="sm"/>
            <a:tailEnd type="none" w="sm" len="sm"/>
          </a:ln>
        </p:spPr>
        <p:txBody>
          <a:bodyPr spcFirstLastPara="1" wrap="square" lIns="91425" tIns="91425" rIns="91425" bIns="91425" anchor="t" anchorCtr="0">
            <a:noAutofit/>
          </a:bodyPr>
          <a:lstStyle/>
          <a:p>
            <a:pPr marL="0" marR="5080" lvl="0" indent="0" algn="l">
              <a:lnSpc>
                <a:spcPct val="114999"/>
              </a:lnSpc>
              <a:spcBef>
                <a:spcPts val="0"/>
              </a:spcBef>
              <a:spcAft>
                <a:spcPts val="0"/>
              </a:spcAft>
              <a:buClr>
                <a:srgbClr val="000000"/>
              </a:buClr>
              <a:buSzPts val="1400"/>
              <a:buFont typeface="Arial"/>
              <a:buNone/>
              <a:defRPr/>
            </a:pPr>
            <a:r>
              <a:rPr lang="fr-FR" sz="1300" dirty="0" err="1">
                <a:solidFill>
                  <a:srgbClr val="007434"/>
                </a:solidFill>
                <a:latin typeface="Aptos Display"/>
              </a:rPr>
              <a:t>Pré-requis</a:t>
            </a:r>
            <a:r>
              <a:rPr lang="fr-FR" sz="1300" dirty="0">
                <a:solidFill>
                  <a:srgbClr val="007434"/>
                </a:solidFill>
                <a:latin typeface="Aptos Display"/>
              </a:rPr>
              <a:t> de </a:t>
            </a:r>
            <a:r>
              <a:rPr lang="fr-FR" sz="1300" b="0" i="0" u="none" strike="noStrike" cap="none" dirty="0">
                <a:solidFill>
                  <a:srgbClr val="007434"/>
                </a:solidFill>
                <a:latin typeface="Aptos Display"/>
              </a:rPr>
              <a:t>l’ambassadeur sensibilisation</a:t>
            </a:r>
            <a:endParaRPr dirty="0"/>
          </a:p>
          <a:p>
            <a:pPr marL="171450" marR="5080" lvl="0" indent="-171450" algn="l">
              <a:lnSpc>
                <a:spcPct val="150000"/>
              </a:lnSpc>
              <a:spcBef>
                <a:spcPts val="0"/>
              </a:spcBef>
              <a:spcAft>
                <a:spcPts val="0"/>
              </a:spcAft>
              <a:buClr>
                <a:srgbClr val="000000"/>
              </a:buClr>
              <a:buSzPts val="1100"/>
              <a:buFont typeface="Arial"/>
              <a:buChar char="•"/>
              <a:defRPr/>
            </a:pPr>
            <a:r>
              <a:rPr lang="fr-FR" sz="1100" dirty="0">
                <a:latin typeface="Aptos Display"/>
              </a:rPr>
              <a:t>Motivation pour s’engager dans ce projet + avis favorable de son chef de centre.</a:t>
            </a:r>
            <a:endParaRPr dirty="0"/>
          </a:p>
          <a:p>
            <a:pPr marL="171450" marR="5080" lvl="0" indent="-171450" algn="l">
              <a:lnSpc>
                <a:spcPct val="150000"/>
              </a:lnSpc>
              <a:spcBef>
                <a:spcPts val="0"/>
              </a:spcBef>
              <a:spcAft>
                <a:spcPts val="0"/>
              </a:spcAft>
              <a:buClr>
                <a:srgbClr val="000000"/>
              </a:buClr>
              <a:buSzPts val="1100"/>
              <a:buFont typeface="Arial"/>
              <a:buChar char="•"/>
              <a:defRPr/>
            </a:pPr>
            <a:r>
              <a:rPr lang="fr-FR" sz="1100" dirty="0">
                <a:latin typeface="Aptos Display"/>
              </a:rPr>
              <a:t>Participation appréciée à une filière de la formation existante du SDIS.</a:t>
            </a:r>
          </a:p>
        </p:txBody>
      </p:sp>
      <p:pic>
        <p:nvPicPr>
          <p:cNvPr id="9" name="Image 8" descr="Une image contenant dessin humoristique, Graphique, clipart, graphisme&#10;&#10;Description générée automatiquement"/>
          <p:cNvPicPr>
            <a:picLocks noChangeAspect="1"/>
          </p:cNvPicPr>
          <p:nvPr/>
        </p:nvPicPr>
        <p:blipFill>
          <a:blip r:embed="rId2"/>
          <a:stretch/>
        </p:blipFill>
        <p:spPr bwMode="auto">
          <a:xfrm>
            <a:off x="462015" y="2956612"/>
            <a:ext cx="443291" cy="324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02" name="Google Shape;502;p17"/>
          <p:cNvSpPr/>
          <p:nvPr/>
        </p:nvSpPr>
        <p:spPr bwMode="auto">
          <a:xfrm>
            <a:off x="347299" y="195275"/>
            <a:ext cx="6950533" cy="411481"/>
          </a:xfrm>
          <a:prstGeom prst="rect">
            <a:avLst/>
          </a:prstGeom>
          <a:solidFill>
            <a:srgbClr val="6E7A00"/>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i="0" u="none" strike="noStrike" cap="none">
                <a:solidFill>
                  <a:srgbClr val="FFFFFF"/>
                </a:solidFill>
                <a:latin typeface="Arial"/>
                <a:ea typeface="Arial"/>
                <a:cs typeface="Arial"/>
              </a:rPr>
              <a:t>7. Protocole d’évaluation</a:t>
            </a:r>
            <a:endParaRPr sz="2500" b="1" i="0" u="none" strike="noStrike" cap="none">
              <a:solidFill>
                <a:srgbClr val="000000"/>
              </a:solidFill>
              <a:latin typeface="Arial"/>
              <a:ea typeface="Arial"/>
              <a:cs typeface="Arial"/>
            </a:endParaRPr>
          </a:p>
        </p:txBody>
      </p:sp>
      <p:sp>
        <p:nvSpPr>
          <p:cNvPr id="2" name="Google Shape;470;p13"/>
          <p:cNvSpPr txBox="1"/>
          <p:nvPr/>
        </p:nvSpPr>
        <p:spPr bwMode="auto">
          <a:xfrm>
            <a:off x="372885" y="682010"/>
            <a:ext cx="7186790" cy="258401"/>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None/>
              <a:defRPr/>
            </a:pPr>
            <a:r>
              <a:rPr lang="fr" sz="1800" b="1" i="0" u="sng" strike="noStrike" cap="none" dirty="0">
                <a:solidFill>
                  <a:srgbClr val="6E7A00"/>
                </a:solidFill>
                <a:latin typeface="Arial"/>
                <a:ea typeface="Arial"/>
                <a:cs typeface="Arial"/>
              </a:rPr>
              <a:t>1. Evaluation de l’acculturation</a:t>
            </a:r>
            <a:endParaRPr sz="1800" b="0" i="0" u="sng" strike="noStrike" cap="none" dirty="0">
              <a:solidFill>
                <a:srgbClr val="6E7A00"/>
              </a:solidFill>
              <a:latin typeface="Arial"/>
              <a:ea typeface="Arial"/>
              <a:cs typeface="Arial"/>
            </a:endParaRPr>
          </a:p>
        </p:txBody>
      </p:sp>
      <p:sp>
        <p:nvSpPr>
          <p:cNvPr id="3" name="ZoneTexte 2"/>
          <p:cNvSpPr txBox="1"/>
          <p:nvPr/>
        </p:nvSpPr>
        <p:spPr bwMode="auto">
          <a:xfrm>
            <a:off x="314180" y="1125113"/>
            <a:ext cx="7004391" cy="2492990"/>
          </a:xfrm>
          <a:prstGeom prst="rect">
            <a:avLst/>
          </a:prstGeom>
          <a:noFill/>
        </p:spPr>
        <p:txBody>
          <a:bodyPr wrap="square">
            <a:spAutoFit/>
          </a:bodyPr>
          <a:lstStyle/>
          <a:p>
            <a:pPr algn="just">
              <a:defRPr/>
            </a:pPr>
            <a:r>
              <a:rPr lang="fr-FR" sz="1300" u="none" strike="noStrike" cap="none" dirty="0">
                <a:solidFill>
                  <a:schemeClr val="tx1"/>
                </a:solidFill>
                <a:latin typeface="Helvetica Neue"/>
              </a:rPr>
              <a:t>L’</a:t>
            </a:r>
            <a:r>
              <a:rPr lang="fr-FR" sz="1300" dirty="0">
                <a:solidFill>
                  <a:schemeClr val="tx1"/>
                </a:solidFill>
                <a:latin typeface="Helvetica Neue"/>
              </a:rPr>
              <a:t>é</a:t>
            </a:r>
            <a:r>
              <a:rPr lang="fr-FR" sz="1300" u="none" strike="noStrike" cap="none" dirty="0">
                <a:solidFill>
                  <a:schemeClr val="tx1"/>
                </a:solidFill>
                <a:latin typeface="Helvetica Neue"/>
              </a:rPr>
              <a:t>valuation de la sensibilisation se fera par la réponse à deux questionnaires envoyés à l’ensemble des ambassadeurs SIS / AASC et sensibilisation : </a:t>
            </a:r>
          </a:p>
          <a:p>
            <a:pPr marL="285750" indent="-285750" algn="just">
              <a:buFont typeface="Arial" panose="020B0604020202020204" pitchFamily="34" charset="0"/>
              <a:buChar char="•"/>
              <a:defRPr/>
            </a:pPr>
            <a:r>
              <a:rPr lang="fr-FR" sz="1300" dirty="0">
                <a:solidFill>
                  <a:schemeClr val="tx1"/>
                </a:solidFill>
                <a:latin typeface="Helvetica Neue"/>
              </a:rPr>
              <a:t>Un premier en septembre 2024 avec un délai de réponse prévu pour octobre 2024. Il permettra de faire un premier bilan sur le déploiement de la sensibilisation, la pertinence de son contenu et de sa facilité ou non de mise en œuvre. Un premier bilan sera fait pour apporter d’éventuels changement. Ce questionnaire sera proposé par le groupe de pilotage DGSCGC.</a:t>
            </a:r>
          </a:p>
          <a:p>
            <a:pPr marL="285750" indent="-285750" algn="just">
              <a:buFont typeface="Arial" panose="020B0604020202020204" pitchFamily="34" charset="0"/>
              <a:buChar char="•"/>
              <a:defRPr/>
            </a:pPr>
            <a:r>
              <a:rPr lang="fr-FR" sz="1300" dirty="0">
                <a:solidFill>
                  <a:schemeClr val="tx1"/>
                </a:solidFill>
                <a:latin typeface="Helvetica Neue"/>
              </a:rPr>
              <a:t>Un second en mars 2025 avec un délai de réponse prévu pour avril 2025. Il permettra de faire un bilan complet pour apporter un éclairage final sur la meilleure méthode de déploiement à proposer avec un contenu enrichi et adapté à la réalité visible lors de cette phase d’expérimentation nationale. Ce questionnaire sera proposé par le groupe de pilotage DGSCGC, avec l’apport de l’ensemble des acteurs de l’expérimentation.</a:t>
            </a:r>
          </a:p>
        </p:txBody>
      </p:sp>
      <p:sp>
        <p:nvSpPr>
          <p:cNvPr id="6" name="Google Shape;470;p13"/>
          <p:cNvSpPr txBox="1"/>
          <p:nvPr/>
        </p:nvSpPr>
        <p:spPr bwMode="auto">
          <a:xfrm>
            <a:off x="314180" y="3716469"/>
            <a:ext cx="7186790" cy="258401"/>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None/>
              <a:defRPr/>
            </a:pPr>
            <a:r>
              <a:rPr lang="fr" sz="1800" b="1" u="sng">
                <a:solidFill>
                  <a:srgbClr val="6E7A00"/>
                </a:solidFill>
              </a:rPr>
              <a:t>2</a:t>
            </a:r>
            <a:r>
              <a:rPr lang="fr" sz="1800" b="1" i="0" u="sng" strike="noStrike" cap="none">
                <a:solidFill>
                  <a:srgbClr val="6E7A00"/>
                </a:solidFill>
                <a:latin typeface="Arial"/>
                <a:ea typeface="Arial"/>
                <a:cs typeface="Arial"/>
              </a:rPr>
              <a:t>. Evaluation de l’application MC-ASSIST</a:t>
            </a:r>
            <a:endParaRPr sz="1800" b="0" i="0" u="sng" strike="noStrike" cap="none">
              <a:solidFill>
                <a:srgbClr val="6E7A00"/>
              </a:solidFill>
              <a:latin typeface="Arial"/>
              <a:ea typeface="Arial"/>
              <a:cs typeface="Arial"/>
            </a:endParaRPr>
          </a:p>
        </p:txBody>
      </p:sp>
      <p:sp>
        <p:nvSpPr>
          <p:cNvPr id="7" name="ZoneTexte 6"/>
          <p:cNvSpPr txBox="1"/>
          <p:nvPr/>
        </p:nvSpPr>
        <p:spPr bwMode="auto">
          <a:xfrm>
            <a:off x="260141" y="4136460"/>
            <a:ext cx="7128086" cy="5893921"/>
          </a:xfrm>
          <a:prstGeom prst="rect">
            <a:avLst/>
          </a:prstGeom>
          <a:noFill/>
        </p:spPr>
        <p:txBody>
          <a:bodyPr wrap="square">
            <a:spAutoFit/>
          </a:bodyPr>
          <a:lstStyle/>
          <a:p>
            <a:pPr algn="just">
              <a:defRPr/>
            </a:pPr>
            <a:r>
              <a:rPr lang="fr-FR" sz="1300" u="none" strike="noStrike" cap="none" dirty="0">
                <a:solidFill>
                  <a:schemeClr val="tx1"/>
                </a:solidFill>
                <a:latin typeface="Helvetica Neue"/>
              </a:rPr>
              <a:t>L’application MC-ASSIST sera évaluée selon deux méthodes : </a:t>
            </a:r>
            <a:endParaRPr dirty="0">
              <a:latin typeface="Helvetica Neue"/>
            </a:endParaRPr>
          </a:p>
          <a:p>
            <a:pPr marL="285750" indent="-285750" algn="just">
              <a:buFont typeface="Arial"/>
              <a:buChar char="•"/>
              <a:defRPr/>
            </a:pPr>
            <a:r>
              <a:rPr lang="fr-FR" sz="1300" dirty="0">
                <a:solidFill>
                  <a:schemeClr val="tx1"/>
                </a:solidFill>
                <a:latin typeface="Helvetica Neue"/>
              </a:rPr>
              <a:t>L’analyse </a:t>
            </a:r>
            <a:r>
              <a:rPr lang="fr-FR" sz="1300" dirty="0" err="1">
                <a:solidFill>
                  <a:schemeClr val="tx1"/>
                </a:solidFill>
                <a:latin typeface="Helvetica Neue"/>
              </a:rPr>
              <a:t>Firebase</a:t>
            </a:r>
            <a:r>
              <a:rPr lang="fr-FR" sz="1300" dirty="0">
                <a:solidFill>
                  <a:schemeClr val="tx1"/>
                </a:solidFill>
                <a:latin typeface="Helvetica Neue"/>
              </a:rPr>
              <a:t> : logiciel d’analyse des comportements et parcours de l’application, installé par les développeurs de BeApp. Un compte rendu des parcours « classiques » ou encore des éléments « inutilisés » pourra être réalisé.</a:t>
            </a:r>
            <a:endParaRPr dirty="0">
              <a:latin typeface="Helvetica Neue"/>
            </a:endParaRPr>
          </a:p>
          <a:p>
            <a:pPr marL="285750" indent="-285750" algn="just">
              <a:spcBef>
                <a:spcPts val="300"/>
              </a:spcBef>
              <a:buFont typeface="Arial"/>
              <a:buChar char="•"/>
              <a:defRPr/>
            </a:pPr>
            <a:r>
              <a:rPr lang="fr-FR" sz="1300" dirty="0">
                <a:solidFill>
                  <a:schemeClr val="tx1"/>
                </a:solidFill>
                <a:latin typeface="Helvetica Neue"/>
              </a:rPr>
              <a:t>L’analyse des réponses au questionnaire en ligne : ce questionnaire disponible dans l’application sera rempli après chaque intervention/formation par les utilisateurs. Chaque réponse alimentera un tableur Excel centralisé sur un serveur et sera horodatée. Chaque enregistrement comprendra le numéro de version de l’application MC-ASSIST. Voici son contenu : </a:t>
            </a: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1. Type de l’acteur ? </a:t>
            </a:r>
            <a:r>
              <a:rPr lang="fr-FR" sz="1300" b="1" i="1" dirty="0">
                <a:solidFill>
                  <a:schemeClr val="tx1"/>
                </a:solidFill>
                <a:latin typeface="Helvetica Neue"/>
                <a:ea typeface="Marianne"/>
                <a:cs typeface="Marianne"/>
              </a:rPr>
              <a:t>1- SIS ou 2- AASC ou 3- Autre</a:t>
            </a:r>
            <a:endParaRPr lang="fr-FR" sz="1300" b="1" i="1" dirty="0">
              <a:solidFill>
                <a:schemeClr val="tx1"/>
              </a:solidFill>
              <a:latin typeface="Helvetica Neue"/>
              <a:cs typeface="Marianne"/>
            </a:endParaRPr>
          </a:p>
          <a:p>
            <a:pPr>
              <a:spcBef>
                <a:spcPts val="300"/>
              </a:spcBef>
              <a:spcAft>
                <a:spcPts val="300"/>
              </a:spcAft>
              <a:defRPr/>
            </a:pPr>
            <a:r>
              <a:rPr lang="fr-FR" sz="1300" dirty="0">
                <a:latin typeface="Helvetica Neue"/>
                <a:ea typeface="Marianne"/>
                <a:cs typeface="Marianne"/>
              </a:rPr>
              <a:t>		o Précisez :</a:t>
            </a:r>
            <a:endParaRPr lang="fr-FR" sz="1300" dirty="0">
              <a:latin typeface="Helvetica Neue"/>
              <a:cs typeface="Marianne"/>
            </a:endParaRP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2. Cadre dans lequel l’application a été utilisée ? </a:t>
            </a:r>
            <a:r>
              <a:rPr lang="fr-FR" sz="1300" b="1" i="1" dirty="0">
                <a:solidFill>
                  <a:schemeClr val="tx1"/>
                </a:solidFill>
                <a:latin typeface="Helvetica Neue"/>
                <a:ea typeface="Marianne"/>
                <a:cs typeface="Marianne"/>
              </a:rPr>
              <a:t>1 à 3</a:t>
            </a:r>
            <a:endParaRPr lang="fr-FR" sz="1300" b="1" i="1" dirty="0">
              <a:solidFill>
                <a:schemeClr val="tx1"/>
              </a:solidFill>
              <a:latin typeface="Helvetica Neue"/>
              <a:cs typeface="Marianne"/>
            </a:endParaRPr>
          </a:p>
          <a:p>
            <a:pPr>
              <a:spcBef>
                <a:spcPts val="300"/>
              </a:spcBef>
              <a:spcAft>
                <a:spcPts val="300"/>
              </a:spcAft>
              <a:defRPr/>
            </a:pPr>
            <a:r>
              <a:rPr lang="fr-FR" sz="1300" dirty="0">
                <a:latin typeface="Helvetica Neue"/>
                <a:ea typeface="Marianne"/>
                <a:cs typeface="Marianne"/>
              </a:rPr>
              <a:t>		o 1- Intervention 2- formation 3- démonstration</a:t>
            </a:r>
            <a:endParaRPr lang="fr-FR" sz="1300" dirty="0">
              <a:latin typeface="Helvetica Neue"/>
              <a:cs typeface="Marianne"/>
            </a:endParaRP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3. Est-ce que l'application a été utile ? </a:t>
            </a:r>
            <a:r>
              <a:rPr lang="fr-FR" sz="1300" b="1" i="1" dirty="0">
                <a:solidFill>
                  <a:schemeClr val="tx1"/>
                </a:solidFill>
                <a:latin typeface="Helvetica Neue"/>
                <a:ea typeface="Marianne"/>
                <a:cs typeface="Marianne"/>
              </a:rPr>
              <a:t>1 (peu utile) à 10 (très utile)</a:t>
            </a:r>
            <a:endParaRPr lang="fr-FR" sz="1300" b="1" i="1" dirty="0">
              <a:solidFill>
                <a:schemeClr val="tx1"/>
              </a:solidFill>
              <a:latin typeface="Helvetica Neue"/>
              <a:cs typeface="Marianne"/>
            </a:endParaRPr>
          </a:p>
          <a:p>
            <a:pPr>
              <a:spcBef>
                <a:spcPts val="300"/>
              </a:spcBef>
              <a:spcAft>
                <a:spcPts val="300"/>
              </a:spcAft>
              <a:defRPr/>
            </a:pPr>
            <a:r>
              <a:rPr lang="fr-FR" sz="1300" dirty="0">
                <a:latin typeface="Helvetica Neue"/>
                <a:ea typeface="Marianne"/>
                <a:cs typeface="Marianne"/>
              </a:rPr>
              <a:t>		o Pourquoi ?</a:t>
            </a:r>
            <a:endParaRPr lang="fr-FR" sz="1300" dirty="0">
              <a:latin typeface="Helvetica Neue"/>
              <a:cs typeface="Marianne"/>
            </a:endParaRP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4. Est-ce que l'application a été facile à utiliser ? </a:t>
            </a:r>
            <a:r>
              <a:rPr lang="fr-FR" sz="1300" b="1" i="1" dirty="0">
                <a:solidFill>
                  <a:schemeClr val="tx1"/>
                </a:solidFill>
                <a:latin typeface="Helvetica Neue"/>
                <a:ea typeface="Marianne"/>
                <a:cs typeface="Marianne"/>
              </a:rPr>
              <a:t>1 (compliqué) à 10 (très facile)</a:t>
            </a:r>
            <a:endParaRPr lang="fr-FR" sz="1300" b="1" i="1" dirty="0">
              <a:solidFill>
                <a:schemeClr val="tx1"/>
              </a:solidFill>
              <a:latin typeface="Helvetica Neue"/>
              <a:cs typeface="Marianne"/>
            </a:endParaRPr>
          </a:p>
          <a:p>
            <a:pPr>
              <a:spcBef>
                <a:spcPts val="300"/>
              </a:spcBef>
              <a:spcAft>
                <a:spcPts val="300"/>
              </a:spcAft>
              <a:defRPr/>
            </a:pPr>
            <a:r>
              <a:rPr lang="fr-FR" sz="1300" i="1" dirty="0">
                <a:solidFill>
                  <a:schemeClr val="accent5">
                    <a:lumMod val="50000"/>
                  </a:schemeClr>
                </a:solidFill>
                <a:latin typeface="Helvetica Neue"/>
                <a:ea typeface="Marianne"/>
                <a:cs typeface="Marianne"/>
              </a:rPr>
              <a:t>	5. Est-ce qu'il vous a manqué des éléments ? </a:t>
            </a:r>
            <a:r>
              <a:rPr lang="fr-FR" sz="1300" b="1" i="1" dirty="0">
                <a:solidFill>
                  <a:schemeClr val="tx1"/>
                </a:solidFill>
                <a:latin typeface="Helvetica Neue"/>
                <a:ea typeface="Marianne"/>
                <a:cs typeface="Marianne"/>
              </a:rPr>
              <a:t>Oui/Non</a:t>
            </a:r>
            <a:endParaRPr lang="fr-FR" sz="1300" b="1" i="1" dirty="0">
              <a:solidFill>
                <a:schemeClr val="tx1"/>
              </a:solidFill>
              <a:latin typeface="Helvetica Neue"/>
              <a:cs typeface="Marianne"/>
            </a:endParaRPr>
          </a:p>
          <a:p>
            <a:pPr>
              <a:spcBef>
                <a:spcPts val="300"/>
              </a:spcBef>
              <a:spcAft>
                <a:spcPts val="300"/>
              </a:spcAft>
              <a:defRPr/>
            </a:pPr>
            <a:r>
              <a:rPr lang="fr-FR" sz="1300" dirty="0">
                <a:latin typeface="Helvetica Neue"/>
                <a:ea typeface="Marianne"/>
                <a:cs typeface="Marianne"/>
              </a:rPr>
              <a:t>		o Lesquels :</a:t>
            </a:r>
            <a:endParaRPr lang="fr-FR" sz="1300" dirty="0">
              <a:latin typeface="Helvetica Neue"/>
              <a:cs typeface="Marianne"/>
            </a:endParaRP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6. Est-ce qu'il y a eu des bugs ? </a:t>
            </a:r>
            <a:r>
              <a:rPr lang="fr-FR" sz="1300" b="1" i="1" dirty="0">
                <a:solidFill>
                  <a:schemeClr val="tx1"/>
                </a:solidFill>
                <a:latin typeface="Helvetica Neue"/>
                <a:ea typeface="Marianne"/>
                <a:cs typeface="Marianne"/>
              </a:rPr>
              <a:t>Oui/Non</a:t>
            </a:r>
            <a:endParaRPr lang="fr-FR" sz="1300" b="1" i="1" dirty="0">
              <a:solidFill>
                <a:schemeClr val="tx1"/>
              </a:solidFill>
              <a:latin typeface="Helvetica Neue"/>
              <a:cs typeface="Marianne"/>
            </a:endParaRPr>
          </a:p>
          <a:p>
            <a:pPr>
              <a:spcBef>
                <a:spcPts val="300"/>
              </a:spcBef>
              <a:spcAft>
                <a:spcPts val="300"/>
              </a:spcAft>
              <a:defRPr/>
            </a:pPr>
            <a:r>
              <a:rPr lang="fr-FR" sz="1300" dirty="0">
                <a:latin typeface="Helvetica Neue"/>
                <a:ea typeface="Marianne"/>
                <a:cs typeface="Marianne"/>
              </a:rPr>
              <a:t>		o Précisez :</a:t>
            </a:r>
            <a:endParaRPr lang="fr-FR" sz="1300" dirty="0">
              <a:latin typeface="Helvetica Neue"/>
              <a:cs typeface="Marianne"/>
            </a:endParaRP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7. Avez-vous eu un retour de la victime sourde sur l'application ? </a:t>
            </a:r>
            <a:r>
              <a:rPr lang="fr-FR" sz="1300" b="1" i="1" dirty="0">
                <a:solidFill>
                  <a:schemeClr val="tx1"/>
                </a:solidFill>
                <a:latin typeface="Helvetica Neue"/>
                <a:ea typeface="Marianne"/>
                <a:cs typeface="Marianne"/>
              </a:rPr>
              <a:t>Non/Oui si oui </a:t>
            </a:r>
            <a:r>
              <a:rPr lang="fr-FR" sz="1300" dirty="0">
                <a:latin typeface="Helvetica Neue"/>
                <a:ea typeface="Marianne"/>
                <a:cs typeface="Marianne"/>
              </a:rPr>
              <a:t>:		o Précisez :</a:t>
            </a:r>
          </a:p>
          <a:p>
            <a:pPr>
              <a:spcBef>
                <a:spcPts val="300"/>
              </a:spcBef>
              <a:spcAft>
                <a:spcPts val="300"/>
              </a:spcAft>
              <a:defRPr/>
            </a:pPr>
            <a:r>
              <a:rPr lang="fr-FR" sz="1300" dirty="0">
                <a:latin typeface="Helvetica Neue"/>
                <a:ea typeface="Marianne"/>
                <a:cs typeface="Marianne"/>
              </a:rPr>
              <a:t>	</a:t>
            </a:r>
            <a:r>
              <a:rPr lang="fr-FR" sz="1300" i="1" dirty="0">
                <a:solidFill>
                  <a:schemeClr val="accent5">
                    <a:lumMod val="50000"/>
                  </a:schemeClr>
                </a:solidFill>
                <a:latin typeface="Helvetica Neue"/>
                <a:ea typeface="Marianne"/>
                <a:cs typeface="Marianne"/>
              </a:rPr>
              <a:t>8. Avez-vous participé à un module de sensibilisation avant d’utiliser l'application ? </a:t>
            </a:r>
            <a:r>
              <a:rPr lang="fr-FR" sz="1300" b="1" i="1" dirty="0">
                <a:solidFill>
                  <a:schemeClr val="tx1"/>
                </a:solidFill>
                <a:latin typeface="Helvetica Neue"/>
                <a:ea typeface="Marianne"/>
                <a:cs typeface="Marianne"/>
              </a:rPr>
              <a:t>Non/Oui; si oui, quand </a:t>
            </a:r>
            <a:r>
              <a:rPr lang="fr-FR" sz="1300" dirty="0">
                <a:latin typeface="Helvetica Neue"/>
                <a:ea typeface="Marianne"/>
                <a:cs typeface="Marianne"/>
              </a:rPr>
              <a:t>:</a:t>
            </a:r>
            <a:endParaRPr lang="fr-FR" sz="1300" dirty="0">
              <a:latin typeface="Helvetica Neue"/>
              <a:cs typeface="Marianne"/>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sp>
        <p:nvSpPr>
          <p:cNvPr id="1389" name="Google Shape;1389;p61"/>
          <p:cNvSpPr/>
          <p:nvPr/>
        </p:nvSpPr>
        <p:spPr bwMode="auto">
          <a:xfrm>
            <a:off x="347300" y="434340"/>
            <a:ext cx="6847800" cy="581660"/>
          </a:xfrm>
          <a:prstGeom prst="rect">
            <a:avLst/>
          </a:prstGeom>
          <a:noFill/>
          <a:ln w="9525">
            <a:solidFill>
              <a:srgbClr val="810F3F"/>
            </a:solid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a:solidFill>
                  <a:srgbClr val="810F3F"/>
                </a:solidFill>
              </a:rPr>
              <a:t>8</a:t>
            </a:r>
            <a:r>
              <a:rPr lang="fr" sz="2500" b="1" i="0" u="none" strike="noStrike" cap="none">
                <a:solidFill>
                  <a:srgbClr val="810F3F"/>
                </a:solidFill>
                <a:latin typeface="Arial"/>
                <a:ea typeface="Arial"/>
                <a:cs typeface="Arial"/>
              </a:rPr>
              <a:t>. Glossaire</a:t>
            </a:r>
            <a:endParaRPr sz="2500" b="1" i="0" u="none" strike="noStrike" cap="none">
              <a:solidFill>
                <a:srgbClr val="810F3F"/>
              </a:solidFill>
              <a:latin typeface="Arial"/>
              <a:ea typeface="Arial"/>
              <a:cs typeface="Arial"/>
            </a:endParaRPr>
          </a:p>
        </p:txBody>
      </p:sp>
      <p:sp>
        <p:nvSpPr>
          <p:cNvPr id="1390" name="Google Shape;1390;p61"/>
          <p:cNvSpPr txBox="1"/>
          <p:nvPr/>
        </p:nvSpPr>
        <p:spPr bwMode="auto">
          <a:xfrm>
            <a:off x="355937" y="1082340"/>
            <a:ext cx="6847800" cy="9210556"/>
          </a:xfrm>
          <a:prstGeom prst="rect">
            <a:avLst/>
          </a:prstGeom>
          <a:noFill/>
          <a:ln>
            <a:noFill/>
          </a:ln>
        </p:spPr>
        <p:txBody>
          <a:bodyPr spcFirstLastPara="1" wrap="square" lIns="0" tIns="12700" rIns="0" bIns="0" anchor="t" anchorCtr="0">
            <a:noAutofit/>
          </a:bodyPr>
          <a:lstStyle/>
          <a:p>
            <a:pPr marL="0" marR="0" lvl="0" indent="0" algn="just">
              <a:lnSpc>
                <a:spcPct val="114999"/>
              </a:lnSpc>
              <a:spcBef>
                <a:spcPts val="0"/>
              </a:spcBef>
              <a:spcAft>
                <a:spcPts val="0"/>
              </a:spcAft>
              <a:buClr>
                <a:srgbClr val="000000"/>
              </a:buClr>
              <a:buSzPts val="1400"/>
              <a:buFont typeface="Arial"/>
              <a:buNone/>
              <a:defRPr/>
            </a:pPr>
            <a:r>
              <a:rPr lang="fr" sz="1200" b="0" i="0" u="none" strike="noStrike" cap="none" dirty="0">
                <a:solidFill>
                  <a:schemeClr val="tx1"/>
                </a:solidFill>
                <a:latin typeface="Calibri" panose="020F0502020204030204" pitchFamily="34" charset="0"/>
                <a:cs typeface="Calibri" panose="020F0502020204030204" pitchFamily="34" charset="0"/>
              </a:rPr>
              <a:t>Pour garantir une bonne </a:t>
            </a:r>
            <a:r>
              <a:rPr lang="fr" sz="1200" dirty="0">
                <a:solidFill>
                  <a:schemeClr val="tx1"/>
                </a:solidFill>
                <a:latin typeface="Calibri" panose="020F0502020204030204" pitchFamily="34" charset="0"/>
                <a:cs typeface="Calibri" panose="020F0502020204030204" pitchFamily="34" charset="0"/>
              </a:rPr>
              <a:t>compréhension</a:t>
            </a:r>
            <a:r>
              <a:rPr lang="fr" sz="1200" b="0" i="0" u="none" strike="noStrike" cap="none" dirty="0">
                <a:solidFill>
                  <a:schemeClr val="tx1"/>
                </a:solidFill>
                <a:latin typeface="Calibri" panose="020F0502020204030204" pitchFamily="34" charset="0"/>
                <a:cs typeface="Calibri" panose="020F0502020204030204" pitchFamily="34" charset="0"/>
              </a:rPr>
              <a:t> de l’ensemble du projet, voici un glossaire explicatif des termes utilisés : </a:t>
            </a:r>
            <a:endParaRPr dirty="0">
              <a:solidFill>
                <a:schemeClr val="tx1"/>
              </a:solidFill>
              <a:latin typeface="Calibri" panose="020F0502020204030204" pitchFamily="34" charset="0"/>
              <a:cs typeface="Calibri" panose="020F0502020204030204" pitchFamily="34" charset="0"/>
            </a:endParaRP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AASC : </a:t>
            </a:r>
            <a:r>
              <a:rPr lang="fr-FR" sz="1200" b="1" u="none" strike="noStrike" cap="none" dirty="0">
                <a:solidFill>
                  <a:schemeClr val="tx1"/>
                </a:solidFill>
                <a:latin typeface="Calibri" panose="020F0502020204030204" pitchFamily="34" charset="0"/>
                <a:cs typeface="Calibri" panose="020F0502020204030204" pitchFamily="34" charset="0"/>
              </a:rPr>
              <a:t>A</a:t>
            </a:r>
            <a:r>
              <a:rPr lang="fr-FR" sz="1200" u="none" strike="noStrike" cap="none" dirty="0">
                <a:solidFill>
                  <a:schemeClr val="tx1"/>
                </a:solidFill>
                <a:latin typeface="Calibri" panose="020F0502020204030204" pitchFamily="34" charset="0"/>
                <a:cs typeface="Calibri" panose="020F0502020204030204" pitchFamily="34" charset="0"/>
              </a:rPr>
              <a:t>ssociation</a:t>
            </a:r>
            <a:r>
              <a:rPr lang="fr-FR" sz="1200" b="1" u="none" strike="noStrike" cap="none" dirty="0">
                <a:solidFill>
                  <a:schemeClr val="tx1"/>
                </a:solidFill>
                <a:latin typeface="Calibri" panose="020F0502020204030204" pitchFamily="34" charset="0"/>
                <a:cs typeface="Calibri" panose="020F0502020204030204" pitchFamily="34" charset="0"/>
              </a:rPr>
              <a:t> A</a:t>
            </a:r>
            <a:r>
              <a:rPr lang="fr-FR" sz="1200" u="none" strike="noStrike" cap="none" dirty="0">
                <a:solidFill>
                  <a:schemeClr val="tx1"/>
                </a:solidFill>
                <a:latin typeface="Calibri" panose="020F0502020204030204" pitchFamily="34" charset="0"/>
                <a:cs typeface="Calibri" panose="020F0502020204030204" pitchFamily="34" charset="0"/>
              </a:rPr>
              <a:t>gréée</a:t>
            </a:r>
            <a:r>
              <a:rPr lang="fr-FR" sz="1200" b="1" u="none" strike="noStrike" cap="none" dirty="0">
                <a:solidFill>
                  <a:schemeClr val="tx1"/>
                </a:solidFill>
                <a:latin typeface="Calibri" panose="020F0502020204030204" pitchFamily="34" charset="0"/>
                <a:cs typeface="Calibri" panose="020F0502020204030204" pitchFamily="34" charset="0"/>
              </a:rPr>
              <a:t> </a:t>
            </a:r>
            <a:r>
              <a:rPr lang="fr-FR" sz="1200" u="none" strike="noStrike" cap="none" dirty="0">
                <a:solidFill>
                  <a:schemeClr val="tx1"/>
                </a:solidFill>
                <a:latin typeface="Calibri" panose="020F0502020204030204" pitchFamily="34" charset="0"/>
                <a:cs typeface="Calibri" panose="020F0502020204030204" pitchFamily="34" charset="0"/>
              </a:rPr>
              <a:t>de</a:t>
            </a:r>
            <a:r>
              <a:rPr lang="fr-FR" sz="1200" b="1" u="none" strike="noStrike" cap="none" dirty="0">
                <a:solidFill>
                  <a:schemeClr val="tx1"/>
                </a:solidFill>
                <a:latin typeface="Calibri" panose="020F0502020204030204" pitchFamily="34" charset="0"/>
                <a:cs typeface="Calibri" panose="020F0502020204030204" pitchFamily="34" charset="0"/>
              </a:rPr>
              <a:t> S</a:t>
            </a:r>
            <a:r>
              <a:rPr lang="fr-FR" sz="1200" u="none" strike="noStrike" cap="none" dirty="0">
                <a:solidFill>
                  <a:schemeClr val="tx1"/>
                </a:solidFill>
                <a:latin typeface="Calibri" panose="020F0502020204030204" pitchFamily="34" charset="0"/>
                <a:cs typeface="Calibri" panose="020F0502020204030204" pitchFamily="34" charset="0"/>
              </a:rPr>
              <a:t>écurité</a:t>
            </a:r>
            <a:r>
              <a:rPr lang="fr-FR" sz="1200" b="1" u="none" strike="noStrike" cap="none" dirty="0">
                <a:solidFill>
                  <a:schemeClr val="tx1"/>
                </a:solidFill>
                <a:latin typeface="Calibri" panose="020F0502020204030204" pitchFamily="34" charset="0"/>
                <a:cs typeface="Calibri" panose="020F0502020204030204" pitchFamily="34" charset="0"/>
              </a:rPr>
              <a:t> C</a:t>
            </a:r>
            <a:r>
              <a:rPr lang="fr-FR" sz="1200" u="none" strike="noStrike" cap="none" dirty="0">
                <a:solidFill>
                  <a:schemeClr val="tx1"/>
                </a:solidFill>
                <a:latin typeface="Calibri" panose="020F0502020204030204" pitchFamily="34" charset="0"/>
                <a:cs typeface="Calibri" panose="020F0502020204030204" pitchFamily="34" charset="0"/>
              </a:rPr>
              <a:t>ivile</a:t>
            </a:r>
            <a:endParaRPr lang="fr-FR" sz="1200" dirty="0">
              <a:solidFill>
                <a:schemeClr val="tx1"/>
              </a:solidFill>
              <a:latin typeface="Calibri" panose="020F0502020204030204" pitchFamily="34" charset="0"/>
              <a:cs typeface="Calibri" panose="020F0502020204030204" pitchFamily="34" charset="0"/>
            </a:endParaRP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C</a:t>
            </a:r>
            <a:r>
              <a:rPr lang="fr-FR" sz="1200" b="1" i="1" strike="noStrike" cap="none" dirty="0">
                <a:solidFill>
                  <a:schemeClr val="tx1"/>
                </a:solidFill>
                <a:latin typeface="Calibri" panose="020F0502020204030204" pitchFamily="34" charset="0"/>
                <a:cs typeface="Calibri" panose="020F0502020204030204" pitchFamily="34" charset="0"/>
              </a:rPr>
              <a:t>ulture Sourde : </a:t>
            </a:r>
            <a:r>
              <a:rPr lang="fr-FR" sz="1200" strike="noStrike" cap="none" dirty="0">
                <a:solidFill>
                  <a:schemeClr val="tx1"/>
                </a:solidFill>
                <a:latin typeface="Calibri" panose="020F0502020204030204" pitchFamily="34" charset="0"/>
                <a:cs typeface="Calibri" panose="020F0502020204030204" pitchFamily="34" charset="0"/>
              </a:rPr>
              <a:t>la Langue des signes est le pilier de la culture Sourde, bien plus que la surdité en tant que telle. C'est elle qui définit les sourds comme une </a:t>
            </a:r>
            <a:r>
              <a:rPr lang="fr-FR" sz="1200" u="sng" strike="noStrike" cap="none" dirty="0">
                <a:solidFill>
                  <a:schemeClr val="tx1"/>
                </a:solidFill>
                <a:latin typeface="Calibri" panose="020F0502020204030204" pitchFamily="34" charset="0"/>
                <a:cs typeface="Calibri" panose="020F0502020204030204" pitchFamily="34" charset="0"/>
              </a:rPr>
              <a:t>communauté</a:t>
            </a:r>
            <a:r>
              <a:rPr lang="fr-FR" sz="1200" strike="noStrike" cap="none" dirty="0">
                <a:solidFill>
                  <a:schemeClr val="tx1"/>
                </a:solidFill>
                <a:latin typeface="Calibri" panose="020F0502020204030204" pitchFamily="34" charset="0"/>
                <a:cs typeface="Calibri" panose="020F0502020204030204" pitchFamily="34" charset="0"/>
              </a:rPr>
              <a:t>, et pas comme un ensemble d'individus partageant une même particularité sensorielle.</a:t>
            </a: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DGSCGC : </a:t>
            </a:r>
            <a:r>
              <a:rPr lang="fr-FR" sz="1200" dirty="0">
                <a:solidFill>
                  <a:schemeClr val="tx1"/>
                </a:solidFill>
                <a:latin typeface="Calibri" panose="020F0502020204030204" pitchFamily="34" charset="0"/>
                <a:cs typeface="Calibri" panose="020F0502020204030204" pitchFamily="34" charset="0"/>
              </a:rPr>
              <a:t>Direction Générale de la Sécurité Civile et de Gestion des Crises.</a:t>
            </a:r>
          </a:p>
          <a:p>
            <a:pPr marL="285750" indent="-285750" algn="just">
              <a:spcBef>
                <a:spcPts val="300"/>
              </a:spcBef>
              <a:spcAft>
                <a:spcPts val="300"/>
              </a:spcAft>
              <a:buSzPts val="1400"/>
              <a:buFont typeface="Arial"/>
              <a:buChar char="•"/>
              <a:defRPr/>
            </a:pPr>
            <a:r>
              <a:rPr lang="fr-FR" sz="1200" b="1" i="1" strike="noStrike" cap="none" dirty="0">
                <a:solidFill>
                  <a:schemeClr val="tx1"/>
                </a:solidFill>
                <a:latin typeface="Calibri" panose="020F0502020204030204" pitchFamily="34" charset="0"/>
                <a:cs typeface="Calibri" panose="020F0502020204030204" pitchFamily="34" charset="0"/>
              </a:rPr>
              <a:t>Expérimentation nationale : </a:t>
            </a:r>
            <a:r>
              <a:rPr lang="fr-FR" sz="1200" strike="noStrike" cap="none" dirty="0">
                <a:solidFill>
                  <a:schemeClr val="tx1"/>
                </a:solidFill>
                <a:latin typeface="Calibri" panose="020F0502020204030204" pitchFamily="34" charset="0"/>
                <a:cs typeface="Calibri" panose="020F0502020204030204" pitchFamily="34" charset="0"/>
              </a:rPr>
              <a:t>Il s’agit d’une phase de test portée par la DGSCGC. Lancement au 27 mars 2024.</a:t>
            </a:r>
          </a:p>
          <a:p>
            <a:pPr marL="285750" indent="-285750" algn="just">
              <a:spcBef>
                <a:spcPts val="300"/>
              </a:spcBef>
              <a:spcAft>
                <a:spcPts val="300"/>
              </a:spcAft>
              <a:buSzPts val="1400"/>
              <a:buFont typeface="Arial"/>
              <a:buChar char="•"/>
              <a:defRPr/>
            </a:pPr>
            <a:r>
              <a:rPr lang="fr" sz="1200" b="1" i="1" strike="noStrike" cap="none" dirty="0">
                <a:solidFill>
                  <a:schemeClr val="tx1"/>
                </a:solidFill>
                <a:latin typeface="Calibri" panose="020F0502020204030204" pitchFamily="34" charset="0"/>
                <a:cs typeface="Calibri" panose="020F0502020204030204" pitchFamily="34" charset="0"/>
              </a:rPr>
              <a:t>Kit MC-ASSIST : </a:t>
            </a:r>
            <a:r>
              <a:rPr lang="fr" sz="1200" strike="noStrike" cap="none" dirty="0">
                <a:solidFill>
                  <a:schemeClr val="tx1"/>
                </a:solidFill>
                <a:latin typeface="Calibri" panose="020F0502020204030204" pitchFamily="34" charset="0"/>
                <a:cs typeface="Calibri" panose="020F0502020204030204" pitchFamily="34" charset="0"/>
              </a:rPr>
              <a:t>Solution pour apporter une aide opérationnelle à la prise en charge des personnes sourdes ou malentendantes. </a:t>
            </a:r>
            <a:r>
              <a:rPr lang="fr-FR" sz="1200" strike="noStrike" cap="none" dirty="0">
                <a:solidFill>
                  <a:schemeClr val="tx1"/>
                </a:solidFill>
                <a:latin typeface="Calibri" panose="020F0502020204030204" pitchFamily="34" charset="0"/>
                <a:cs typeface="Calibri" panose="020F0502020204030204" pitchFamily="34" charset="0"/>
              </a:rPr>
              <a:t>Le kit comprend des outils d'acculturation et un outil d'intervention.</a:t>
            </a: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Langue des Signes Française  (LSF) : </a:t>
            </a:r>
            <a:r>
              <a:rPr lang="fr-FR" sz="1200" dirty="0">
                <a:solidFill>
                  <a:schemeClr val="tx1"/>
                </a:solidFill>
                <a:latin typeface="Calibri" panose="020F0502020204030204" pitchFamily="34" charset="0"/>
                <a:cs typeface="Calibri" panose="020F0502020204030204" pitchFamily="34" charset="0"/>
              </a:rPr>
              <a:t>La langue des signes française (LSF) est officiellement reconnue par la loi n°2005-102 du 11 février 2005 comme "une langue française à part entière", elle est le pilier de l'identité et de la culture sourde. Citation de Yann Cantin, historien : « Sans cette langue, il n'y a pas de communauté, et nous passons dans le registre du handicap, de la surdité ».</a:t>
            </a:r>
          </a:p>
          <a:p>
            <a:pPr marL="285750" marR="0" lvl="0" indent="-285750" algn="just">
              <a:spcBef>
                <a:spcPts val="300"/>
              </a:spcBef>
              <a:spcAft>
                <a:spcPts val="300"/>
              </a:spcAft>
              <a:buClr>
                <a:srgbClr val="000000"/>
              </a:buClr>
              <a:buSzPts val="1400"/>
              <a:buFont typeface="Arial"/>
              <a:buChar char="•"/>
              <a:defRPr/>
            </a:pPr>
            <a:r>
              <a:rPr lang="fr-FR" sz="1200" b="1" i="1" strike="noStrike" cap="none" dirty="0">
                <a:solidFill>
                  <a:schemeClr val="tx1"/>
                </a:solidFill>
                <a:latin typeface="Calibri" panose="020F0502020204030204" pitchFamily="34" charset="0"/>
                <a:cs typeface="Calibri" panose="020F0502020204030204" pitchFamily="34" charset="0"/>
              </a:rPr>
              <a:t>Livret Ambassadeurs SIS / AASC : </a:t>
            </a:r>
            <a:r>
              <a:rPr lang="fr-FR" sz="1200" strike="noStrike" cap="none" dirty="0">
                <a:solidFill>
                  <a:schemeClr val="tx1"/>
                </a:solidFill>
                <a:latin typeface="Calibri" panose="020F0502020204030204" pitchFamily="34" charset="0"/>
                <a:cs typeface="Calibri" panose="020F0502020204030204" pitchFamily="34" charset="0"/>
              </a:rPr>
              <a:t>Il s’agit du document de référence pour les ambassadeurs chargés du déploiement de l’expérimentation nationale au sein des SIS et des AASC.</a:t>
            </a:r>
            <a:endParaRPr lang="fr-FR" sz="1200" dirty="0">
              <a:solidFill>
                <a:schemeClr val="tx1"/>
              </a:solidFill>
              <a:latin typeface="Calibri" panose="020F0502020204030204" pitchFamily="34" charset="0"/>
              <a:cs typeface="Calibri" panose="020F0502020204030204" pitchFamily="34" charset="0"/>
            </a:endParaRP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Livret Ambassadeurs Sensibilisation : </a:t>
            </a:r>
            <a:r>
              <a:rPr lang="fr-FR" sz="1200" strike="noStrike" cap="none" dirty="0">
                <a:solidFill>
                  <a:schemeClr val="tx1"/>
                </a:solidFill>
                <a:latin typeface="Calibri" panose="020F0502020204030204" pitchFamily="34" charset="0"/>
                <a:cs typeface="Calibri" panose="020F0502020204030204" pitchFamily="34" charset="0"/>
              </a:rPr>
              <a:t>Il s’agit du document de référence pour les ambassadeurs chargés de la diffusion de la sensibilisation en centre de secours et dans les AASC pendant la période de l’experimentation nationale.</a:t>
            </a:r>
            <a:endParaRPr lang="fr-FR" sz="1200" dirty="0">
              <a:solidFill>
                <a:schemeClr val="tx1"/>
              </a:solidFill>
              <a:latin typeface="Calibri" panose="020F0502020204030204" pitchFamily="34" charset="0"/>
              <a:cs typeface="Calibri" panose="020F0502020204030204" pitchFamily="34" charset="0"/>
            </a:endParaRPr>
          </a:p>
          <a:p>
            <a:pPr marL="285750" marR="0" lvl="0" indent="-285750" algn="just">
              <a:spcBef>
                <a:spcPts val="300"/>
              </a:spcBef>
              <a:spcAft>
                <a:spcPts val="300"/>
              </a:spcAft>
              <a:buClr>
                <a:srgbClr val="000000"/>
              </a:buClr>
              <a:buSzPts val="1400"/>
              <a:buFont typeface="Arial"/>
              <a:buChar char="•"/>
              <a:defRPr/>
            </a:pPr>
            <a:r>
              <a:rPr lang="fr-FR" sz="1200" b="1" i="1" strike="noStrike" cap="none" dirty="0">
                <a:solidFill>
                  <a:schemeClr val="tx1"/>
                </a:solidFill>
                <a:latin typeface="Calibri" panose="020F0502020204030204" pitchFamily="34" charset="0"/>
                <a:cs typeface="Calibri" panose="020F0502020204030204" pitchFamily="34" charset="0"/>
              </a:rPr>
              <a:t>MC-ASSIST :  </a:t>
            </a:r>
            <a:r>
              <a:rPr lang="fr-FR" sz="1200" b="1" u="none" strike="noStrike" cap="none" dirty="0">
                <a:solidFill>
                  <a:schemeClr val="tx1"/>
                </a:solidFill>
                <a:latin typeface="Calibri" panose="020F0502020204030204" pitchFamily="34" charset="0"/>
                <a:cs typeface="Calibri" panose="020F0502020204030204" pitchFamily="34" charset="0"/>
              </a:rPr>
              <a:t>M</a:t>
            </a:r>
            <a:r>
              <a:rPr lang="fr-FR" sz="1200" b="0" u="none" strike="noStrike" cap="none" dirty="0">
                <a:solidFill>
                  <a:schemeClr val="tx1"/>
                </a:solidFill>
                <a:latin typeface="Calibri" panose="020F0502020204030204" pitchFamily="34" charset="0"/>
                <a:cs typeface="Calibri" panose="020F0502020204030204" pitchFamily="34" charset="0"/>
              </a:rPr>
              <a:t>odule </a:t>
            </a:r>
            <a:r>
              <a:rPr lang="fr-FR" sz="1200" b="1" u="none" strike="noStrike" cap="none" dirty="0">
                <a:solidFill>
                  <a:schemeClr val="tx1"/>
                </a:solidFill>
                <a:latin typeface="Calibri" panose="020F0502020204030204" pitchFamily="34" charset="0"/>
                <a:cs typeface="Calibri" panose="020F0502020204030204" pitchFamily="34" charset="0"/>
              </a:rPr>
              <a:t>C</a:t>
            </a:r>
            <a:r>
              <a:rPr lang="fr-FR" sz="1200" b="0" u="none" strike="noStrike" cap="none" dirty="0">
                <a:solidFill>
                  <a:schemeClr val="tx1"/>
                </a:solidFill>
                <a:latin typeface="Calibri" panose="020F0502020204030204" pitchFamily="34" charset="0"/>
                <a:cs typeface="Calibri" panose="020F0502020204030204" pitchFamily="34" charset="0"/>
              </a:rPr>
              <a:t>omplémentaire pour l’</a:t>
            </a:r>
            <a:r>
              <a:rPr lang="fr-FR" sz="1200" b="1" u="none" strike="noStrike" cap="none" dirty="0">
                <a:solidFill>
                  <a:schemeClr val="tx1"/>
                </a:solidFill>
                <a:latin typeface="Calibri" panose="020F0502020204030204" pitchFamily="34" charset="0"/>
                <a:cs typeface="Calibri" panose="020F0502020204030204" pitchFamily="34" charset="0"/>
              </a:rPr>
              <a:t>A</a:t>
            </a:r>
            <a:r>
              <a:rPr lang="fr-FR" sz="1200" b="0" u="none" strike="noStrike" cap="none" dirty="0">
                <a:solidFill>
                  <a:schemeClr val="tx1"/>
                </a:solidFill>
                <a:latin typeface="Calibri" panose="020F0502020204030204" pitchFamily="34" charset="0"/>
                <a:cs typeface="Calibri" panose="020F0502020204030204" pitchFamily="34" charset="0"/>
              </a:rPr>
              <a:t>daptation des </a:t>
            </a:r>
            <a:r>
              <a:rPr lang="fr-FR" sz="1200" b="1" u="none" strike="noStrike" cap="none" dirty="0">
                <a:solidFill>
                  <a:schemeClr val="tx1"/>
                </a:solidFill>
                <a:latin typeface="Calibri" panose="020F0502020204030204" pitchFamily="34" charset="0"/>
                <a:cs typeface="Calibri" panose="020F0502020204030204" pitchFamily="34" charset="0"/>
              </a:rPr>
              <a:t>S</a:t>
            </a:r>
            <a:r>
              <a:rPr lang="fr-FR" sz="1200" b="0" u="none" strike="noStrike" cap="none" dirty="0">
                <a:solidFill>
                  <a:schemeClr val="tx1"/>
                </a:solidFill>
                <a:latin typeface="Calibri" panose="020F0502020204030204" pitchFamily="34" charset="0"/>
                <a:cs typeface="Calibri" panose="020F0502020204030204" pitchFamily="34" charset="0"/>
              </a:rPr>
              <a:t>ervices de </a:t>
            </a:r>
            <a:r>
              <a:rPr lang="fr-FR" sz="1200" b="1" u="none" strike="noStrike" cap="none" dirty="0">
                <a:solidFill>
                  <a:schemeClr val="tx1"/>
                </a:solidFill>
                <a:latin typeface="Calibri" panose="020F0502020204030204" pitchFamily="34" charset="0"/>
                <a:cs typeface="Calibri" panose="020F0502020204030204" pitchFamily="34" charset="0"/>
              </a:rPr>
              <a:t>S</a:t>
            </a:r>
            <a:r>
              <a:rPr lang="fr-FR" sz="1200" b="0" u="none" strike="noStrike" cap="none" dirty="0">
                <a:solidFill>
                  <a:schemeClr val="tx1"/>
                </a:solidFill>
                <a:latin typeface="Calibri" panose="020F0502020204030204" pitchFamily="34" charset="0"/>
                <a:cs typeface="Calibri" panose="020F0502020204030204" pitchFamily="34" charset="0"/>
              </a:rPr>
              <a:t>ecours par l’</a:t>
            </a:r>
            <a:r>
              <a:rPr lang="fr-FR" sz="1200" b="1" u="none" strike="noStrike" cap="none" dirty="0">
                <a:solidFill>
                  <a:schemeClr val="tx1"/>
                </a:solidFill>
                <a:latin typeface="Calibri" panose="020F0502020204030204" pitchFamily="34" charset="0"/>
                <a:cs typeface="Calibri" panose="020F0502020204030204" pitchFamily="34" charset="0"/>
              </a:rPr>
              <a:t>I</a:t>
            </a:r>
            <a:r>
              <a:rPr lang="fr-FR" sz="1200" b="0" u="none" strike="noStrike" cap="none" dirty="0">
                <a:solidFill>
                  <a:schemeClr val="tx1"/>
                </a:solidFill>
                <a:latin typeface="Calibri" panose="020F0502020204030204" pitchFamily="34" charset="0"/>
                <a:cs typeface="Calibri" panose="020F0502020204030204" pitchFamily="34" charset="0"/>
              </a:rPr>
              <a:t>nclusion de la </a:t>
            </a:r>
            <a:r>
              <a:rPr lang="fr-FR" sz="1200" b="1" u="none" strike="noStrike" cap="none" dirty="0">
                <a:solidFill>
                  <a:schemeClr val="tx1"/>
                </a:solidFill>
                <a:latin typeface="Calibri" panose="020F0502020204030204" pitchFamily="34" charset="0"/>
                <a:cs typeface="Calibri" panose="020F0502020204030204" pitchFamily="34" charset="0"/>
              </a:rPr>
              <a:t>S</a:t>
            </a:r>
            <a:r>
              <a:rPr lang="fr-FR" sz="1200" b="0" u="none" strike="noStrike" cap="none" dirty="0">
                <a:solidFill>
                  <a:schemeClr val="tx1"/>
                </a:solidFill>
                <a:latin typeface="Calibri" panose="020F0502020204030204" pitchFamily="34" charset="0"/>
                <a:cs typeface="Calibri" panose="020F0502020204030204" pitchFamily="34" charset="0"/>
              </a:rPr>
              <a:t>urdité dans nos </a:t>
            </a:r>
            <a:r>
              <a:rPr lang="fr-FR" sz="1200" b="1" u="none" strike="noStrike" cap="none" dirty="0">
                <a:solidFill>
                  <a:schemeClr val="tx1"/>
                </a:solidFill>
                <a:latin typeface="Calibri" panose="020F0502020204030204" pitchFamily="34" charset="0"/>
                <a:cs typeface="Calibri" panose="020F0502020204030204" pitchFamily="34" charset="0"/>
              </a:rPr>
              <a:t>T</a:t>
            </a:r>
            <a:r>
              <a:rPr lang="fr-FR" sz="1200" b="0" u="none" strike="noStrike" cap="none" dirty="0">
                <a:solidFill>
                  <a:schemeClr val="tx1"/>
                </a:solidFill>
                <a:latin typeface="Calibri" panose="020F0502020204030204" pitchFamily="34" charset="0"/>
                <a:cs typeface="Calibri" panose="020F0502020204030204" pitchFamily="34" charset="0"/>
              </a:rPr>
              <a:t>echniques.</a:t>
            </a:r>
            <a:r>
              <a:rPr lang="fr-FR" sz="1200" b="1" i="1" dirty="0">
                <a:solidFill>
                  <a:schemeClr val="tx1"/>
                </a:solidFill>
                <a:latin typeface="Calibri" panose="020F0502020204030204" pitchFamily="34" charset="0"/>
                <a:cs typeface="Calibri" panose="020F0502020204030204" pitchFamily="34" charset="0"/>
              </a:rPr>
              <a:t> </a:t>
            </a:r>
          </a:p>
          <a:p>
            <a:pPr marL="285750" marR="0" lvl="0" indent="-285750" algn="just">
              <a:spcBef>
                <a:spcPts val="300"/>
              </a:spcBef>
              <a:spcAft>
                <a:spcPts val="300"/>
              </a:spcAft>
              <a:buClr>
                <a:srgbClr val="000000"/>
              </a:buClr>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Module de sensibilisation : </a:t>
            </a:r>
            <a:r>
              <a:rPr lang="fr-FR" sz="1200" dirty="0">
                <a:solidFill>
                  <a:schemeClr val="tx1"/>
                </a:solidFill>
                <a:latin typeface="Calibri" panose="020F0502020204030204" pitchFamily="34" charset="0"/>
                <a:cs typeface="Calibri" panose="020F0502020204030204" pitchFamily="34" charset="0"/>
              </a:rPr>
              <a:t>Il s’agit d’un module de 2h diffusé auprès des sapeurs-pompiers afin d’apporter des solutions concrètes</a:t>
            </a:r>
            <a:r>
              <a:rPr lang="fr-FR" sz="1200" b="1" i="1" dirty="0">
                <a:solidFill>
                  <a:schemeClr val="tx1"/>
                </a:solidFill>
                <a:latin typeface="Calibri" panose="020F0502020204030204" pitchFamily="34" charset="0"/>
                <a:cs typeface="Calibri" panose="020F0502020204030204" pitchFamily="34" charset="0"/>
              </a:rPr>
              <a:t> initiales </a:t>
            </a:r>
            <a:r>
              <a:rPr lang="fr-FR" sz="1200" dirty="0">
                <a:solidFill>
                  <a:schemeClr val="tx1"/>
                </a:solidFill>
                <a:latin typeface="Calibri" panose="020F0502020204030204" pitchFamily="34" charset="0"/>
                <a:cs typeface="Calibri" panose="020F0502020204030204" pitchFamily="34" charset="0"/>
              </a:rPr>
              <a:t>pour améliorer la prise en charge des personnes sourdes ou malentendantes. </a:t>
            </a:r>
          </a:p>
          <a:p>
            <a:pPr marL="285750" marR="0" lvl="0" indent="-285750" algn="just">
              <a:spcBef>
                <a:spcPts val="300"/>
              </a:spcBef>
              <a:spcAft>
                <a:spcPts val="300"/>
              </a:spcAft>
              <a:buClr>
                <a:srgbClr val="000000"/>
              </a:buClr>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Module de perfectionnement : </a:t>
            </a:r>
            <a:r>
              <a:rPr lang="fr-FR" sz="1200" dirty="0">
                <a:solidFill>
                  <a:schemeClr val="tx1"/>
                </a:solidFill>
                <a:latin typeface="Calibri" panose="020F0502020204030204" pitchFamily="34" charset="0"/>
                <a:cs typeface="Calibri" panose="020F0502020204030204" pitchFamily="34" charset="0"/>
              </a:rPr>
              <a:t>Il s’agit d’un module de 2h diffusé auprès des sapeurs-pompiers afin d’apporter des solutions concrètes </a:t>
            </a:r>
            <a:r>
              <a:rPr lang="fr-FR" sz="1200" b="1" i="1" dirty="0">
                <a:solidFill>
                  <a:schemeClr val="tx1"/>
                </a:solidFill>
                <a:latin typeface="Calibri" panose="020F0502020204030204" pitchFamily="34" charset="0"/>
                <a:cs typeface="Calibri" panose="020F0502020204030204" pitchFamily="34" charset="0"/>
              </a:rPr>
              <a:t>acquises et approfondies </a:t>
            </a:r>
            <a:r>
              <a:rPr lang="fr-FR" sz="1200" dirty="0">
                <a:solidFill>
                  <a:schemeClr val="tx1"/>
                </a:solidFill>
                <a:latin typeface="Calibri" panose="020F0502020204030204" pitchFamily="34" charset="0"/>
                <a:cs typeface="Calibri" panose="020F0502020204030204" pitchFamily="34" charset="0"/>
              </a:rPr>
              <a:t>pour améliorer la prise en charge des personnes sourdes ou malentendantes. </a:t>
            </a:r>
          </a:p>
          <a:p>
            <a:pPr marL="285750" indent="-285750" algn="just">
              <a:spcBef>
                <a:spcPts val="300"/>
              </a:spcBef>
              <a:spcAft>
                <a:spcPts val="300"/>
              </a:spcAft>
              <a:buSzPts val="1400"/>
              <a:buFont typeface="Arial"/>
              <a:buChar char="•"/>
              <a:defRPr/>
            </a:pPr>
            <a:r>
              <a:rPr lang="fr" sz="1200" b="1" i="1" dirty="0">
                <a:solidFill>
                  <a:schemeClr val="tx1"/>
                </a:solidFill>
                <a:latin typeface="Calibri" panose="020F0502020204030204" pitchFamily="34" charset="0"/>
                <a:cs typeface="Calibri" panose="020F0502020204030204" pitchFamily="34" charset="0"/>
              </a:rPr>
              <a:t>MOOC : </a:t>
            </a:r>
            <a:r>
              <a:rPr lang="fr-FR" sz="1200" dirty="0">
                <a:solidFill>
                  <a:schemeClr val="tx1"/>
                </a:solidFill>
                <a:latin typeface="Calibri" panose="020F0502020204030204" pitchFamily="34" charset="0"/>
                <a:cs typeface="Calibri" panose="020F0502020204030204" pitchFamily="34" charset="0"/>
              </a:rPr>
              <a:t>Cela signifie « Massive Open Online Course » que l'on peut traduire par « cours en ligne ouvert et massif ». Le terme FOAD (Formation à distance) est également utilisé. </a:t>
            </a:r>
          </a:p>
          <a:p>
            <a:pPr marL="285750" marR="0" lvl="0" indent="-285750" algn="just">
              <a:spcBef>
                <a:spcPts val="300"/>
              </a:spcBef>
              <a:spcAft>
                <a:spcPts val="300"/>
              </a:spcAft>
              <a:buClr>
                <a:srgbClr val="000000"/>
              </a:buClr>
              <a:buSzPts val="1400"/>
              <a:buFont typeface="Arial"/>
              <a:buChar char="•"/>
              <a:defRPr/>
            </a:pPr>
            <a:r>
              <a:rPr lang="fr-FR" sz="1200" b="1" i="1" strike="noStrike" cap="none" dirty="0">
                <a:solidFill>
                  <a:schemeClr val="tx1"/>
                </a:solidFill>
                <a:latin typeface="Calibri" panose="020F0502020204030204" pitchFamily="34" charset="0"/>
                <a:cs typeface="Calibri" panose="020F0502020204030204" pitchFamily="34" charset="0"/>
              </a:rPr>
              <a:t>Outil d’acculturation : </a:t>
            </a:r>
            <a:r>
              <a:rPr lang="fr-FR" sz="1200" strike="noStrike" cap="none" dirty="0">
                <a:solidFill>
                  <a:schemeClr val="tx1"/>
                </a:solidFill>
                <a:latin typeface="Calibri" panose="020F0502020204030204" pitchFamily="34" charset="0"/>
                <a:cs typeface="Calibri" panose="020F0502020204030204" pitchFamily="34" charset="0"/>
              </a:rPr>
              <a:t>Composés de 3 modules (sensibilisation, perfectionnement et FOAD), il permet de sensibiliser les sapeurs-pompiers à la culture des personnes sourdes ou malentendantes, il leur apporte des connaissances nécessaires pour mieux prendre en charge ce public et améliorer leurs pratiques professionnelles.</a:t>
            </a:r>
          </a:p>
          <a:p>
            <a:pPr marL="285750" marR="0" lvl="0" indent="-285750" algn="just">
              <a:spcBef>
                <a:spcPts val="300"/>
              </a:spcBef>
              <a:spcAft>
                <a:spcPts val="300"/>
              </a:spcAft>
              <a:buClr>
                <a:srgbClr val="000000"/>
              </a:buClr>
              <a:buSzPts val="1400"/>
              <a:buFont typeface="Arial"/>
              <a:buChar char="•"/>
              <a:defRPr/>
            </a:pPr>
            <a:r>
              <a:rPr lang="fr-FR" sz="1200" b="1" i="1" strike="noStrike" cap="none" dirty="0">
                <a:solidFill>
                  <a:schemeClr val="tx1"/>
                </a:solidFill>
                <a:latin typeface="Calibri" panose="020F0502020204030204" pitchFamily="34" charset="0"/>
                <a:cs typeface="Calibri" panose="020F0502020204030204" pitchFamily="34" charset="0"/>
              </a:rPr>
              <a:t>Outil d’intervention : </a:t>
            </a:r>
            <a:r>
              <a:rPr lang="fr-FR" sz="1200" strike="noStrike" cap="none" dirty="0">
                <a:solidFill>
                  <a:schemeClr val="tx1"/>
                </a:solidFill>
                <a:latin typeface="Calibri" panose="020F0502020204030204" pitchFamily="34" charset="0"/>
                <a:cs typeface="Calibri" panose="020F0502020204030204" pitchFamily="34" charset="0"/>
              </a:rPr>
              <a:t>Il s’agit de l’application MC-ASSIST, application numérique de communication opérationnelle, qui va permettre de faire l’interface entre les sapeurs-pompiers et les victimes sourdes ou  malentendantes. </a:t>
            </a:r>
            <a:endParaRPr lang="fr-FR" dirty="0">
              <a:solidFill>
                <a:schemeClr val="tx1"/>
              </a:solidFill>
              <a:latin typeface="Calibri" panose="020F0502020204030204" pitchFamily="34" charset="0"/>
              <a:cs typeface="Calibri" panose="020F0502020204030204" pitchFamily="34" charset="0"/>
            </a:endParaRP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RESANA : </a:t>
            </a:r>
            <a:r>
              <a:rPr lang="fr-FR" sz="1200" dirty="0">
                <a:solidFill>
                  <a:schemeClr val="tx1"/>
                </a:solidFill>
                <a:latin typeface="Calibri" panose="020F0502020204030204" pitchFamily="34" charset="0"/>
                <a:cs typeface="Calibri" panose="020F0502020204030204" pitchFamily="34" charset="0"/>
              </a:rPr>
              <a:t>Plateforme de partage de documents et de communication du ministère de l’Intérieur utilisée par la DGSCGC. Ce sera la plateforme utilisée par les acteurs de l’expérimentation nationale.</a:t>
            </a:r>
          </a:p>
          <a:p>
            <a:pPr marL="285750" marR="0" lvl="0" indent="-285750" algn="just">
              <a:spcBef>
                <a:spcPts val="300"/>
              </a:spcBef>
              <a:spcAft>
                <a:spcPts val="300"/>
              </a:spcAft>
              <a:buClr>
                <a:srgbClr val="000000"/>
              </a:buClr>
              <a:buSzPts val="1400"/>
              <a:buFont typeface="Arial"/>
              <a:buChar char="•"/>
              <a:defRPr/>
            </a:pPr>
            <a:r>
              <a:rPr lang="fr" sz="1200" b="1" i="1" dirty="0">
                <a:solidFill>
                  <a:schemeClr val="tx1"/>
                </a:solidFill>
                <a:latin typeface="Calibri" panose="020F0502020204030204" pitchFamily="34" charset="0"/>
                <a:cs typeface="Calibri" panose="020F0502020204030204" pitchFamily="34" charset="0"/>
              </a:rPr>
              <a:t>SIS : </a:t>
            </a:r>
            <a:r>
              <a:rPr lang="fr-FR" sz="1200" b="1" dirty="0">
                <a:solidFill>
                  <a:schemeClr val="tx1"/>
                </a:solidFill>
                <a:latin typeface="Calibri" panose="020F0502020204030204" pitchFamily="34" charset="0"/>
                <a:cs typeface="Calibri" panose="020F0502020204030204" pitchFamily="34" charset="0"/>
              </a:rPr>
              <a:t>S</a:t>
            </a:r>
            <a:r>
              <a:rPr lang="fr-FR" sz="1200" dirty="0">
                <a:solidFill>
                  <a:schemeClr val="tx1"/>
                </a:solidFill>
                <a:latin typeface="Calibri" panose="020F0502020204030204" pitchFamily="34" charset="0"/>
                <a:cs typeface="Calibri" panose="020F0502020204030204" pitchFamily="34" charset="0"/>
              </a:rPr>
              <a:t>ervice</a:t>
            </a:r>
            <a:r>
              <a:rPr lang="fr-FR" sz="1200" b="1" dirty="0">
                <a:solidFill>
                  <a:schemeClr val="tx1"/>
                </a:solidFill>
                <a:latin typeface="Calibri" panose="020F0502020204030204" pitchFamily="34" charset="0"/>
                <a:cs typeface="Calibri" panose="020F0502020204030204" pitchFamily="34" charset="0"/>
              </a:rPr>
              <a:t> d’I</a:t>
            </a:r>
            <a:r>
              <a:rPr lang="fr-FR" sz="1200" dirty="0">
                <a:solidFill>
                  <a:schemeClr val="tx1"/>
                </a:solidFill>
                <a:latin typeface="Calibri" panose="020F0502020204030204" pitchFamily="34" charset="0"/>
                <a:cs typeface="Calibri" panose="020F0502020204030204" pitchFamily="34" charset="0"/>
              </a:rPr>
              <a:t>ncendie</a:t>
            </a:r>
            <a:r>
              <a:rPr lang="fr-FR" sz="1200" b="1" dirty="0">
                <a:solidFill>
                  <a:schemeClr val="tx1"/>
                </a:solidFill>
                <a:latin typeface="Calibri" panose="020F0502020204030204" pitchFamily="34" charset="0"/>
                <a:cs typeface="Calibri" panose="020F0502020204030204" pitchFamily="34" charset="0"/>
              </a:rPr>
              <a:t> </a:t>
            </a:r>
            <a:r>
              <a:rPr lang="fr-FR" sz="1200" dirty="0">
                <a:solidFill>
                  <a:schemeClr val="tx1"/>
                </a:solidFill>
                <a:latin typeface="Calibri" panose="020F0502020204030204" pitchFamily="34" charset="0"/>
                <a:cs typeface="Calibri" panose="020F0502020204030204" pitchFamily="34" charset="0"/>
              </a:rPr>
              <a:t>et de </a:t>
            </a:r>
            <a:r>
              <a:rPr lang="fr-FR" sz="1200" b="1" dirty="0">
                <a:solidFill>
                  <a:schemeClr val="tx1"/>
                </a:solidFill>
                <a:latin typeface="Calibri" panose="020F0502020204030204" pitchFamily="34" charset="0"/>
                <a:cs typeface="Calibri" panose="020F0502020204030204" pitchFamily="34" charset="0"/>
              </a:rPr>
              <a:t>S</a:t>
            </a:r>
            <a:r>
              <a:rPr lang="fr-FR" sz="1200" dirty="0">
                <a:solidFill>
                  <a:schemeClr val="tx1"/>
                </a:solidFill>
                <a:latin typeface="Calibri" panose="020F0502020204030204" pitchFamily="34" charset="0"/>
                <a:cs typeface="Calibri" panose="020F0502020204030204" pitchFamily="34" charset="0"/>
              </a:rPr>
              <a:t>ecours</a:t>
            </a:r>
            <a:r>
              <a:rPr lang="fr-FR" sz="1200" b="0" u="none" strike="noStrike" cap="none" dirty="0">
                <a:solidFill>
                  <a:schemeClr val="tx1"/>
                </a:solidFill>
                <a:latin typeface="Calibri" panose="020F0502020204030204" pitchFamily="34" charset="0"/>
                <a:cs typeface="Calibri" panose="020F0502020204030204" pitchFamily="34" charset="0"/>
              </a:rPr>
              <a:t> </a:t>
            </a:r>
          </a:p>
          <a:p>
            <a:pPr marL="285750" indent="-285750" algn="just">
              <a:spcBef>
                <a:spcPts val="300"/>
              </a:spcBef>
              <a:spcAft>
                <a:spcPts val="300"/>
              </a:spcAft>
              <a:buSzPts val="1400"/>
              <a:buFont typeface="Arial"/>
              <a:buChar char="•"/>
              <a:defRPr/>
            </a:pPr>
            <a:r>
              <a:rPr lang="fr-FR" sz="1200" b="1" i="1" dirty="0">
                <a:solidFill>
                  <a:schemeClr val="tx1"/>
                </a:solidFill>
                <a:latin typeface="Calibri" panose="020F0502020204030204" pitchFamily="34" charset="0"/>
                <a:cs typeface="Calibri" panose="020F0502020204030204" pitchFamily="34" charset="0"/>
              </a:rPr>
              <a:t>SPV Expert LSF </a:t>
            </a:r>
            <a:r>
              <a:rPr lang="fr-FR" sz="1200" dirty="0">
                <a:solidFill>
                  <a:schemeClr val="tx1"/>
                </a:solidFill>
                <a:latin typeface="Calibri" panose="020F0502020204030204" pitchFamily="34" charset="0"/>
                <a:cs typeface="Calibri" panose="020F0502020204030204" pitchFamily="34" charset="0"/>
              </a:rPr>
              <a:t>: Référent engagé au sein des SDIS pour apporter son expertise de la communauté sourde ou malentendante et son expertise de la LSF.</a:t>
            </a:r>
            <a:endParaRPr lang="fr-FR" sz="1200" u="none" strike="noStrike" cap="none" dirty="0">
              <a:solidFill>
                <a:schemeClr val="tx1"/>
              </a:solidFill>
              <a:latin typeface="Calibri" panose="020F0502020204030204" pitchFamily="34" charset="0"/>
              <a:cs typeface="Calibri" panose="020F0502020204030204" pitchFamily="34" charset="0"/>
            </a:endParaRPr>
          </a:p>
          <a:p>
            <a:pPr marL="285750" marR="0" lvl="0" indent="-285750" algn="just">
              <a:spcBef>
                <a:spcPts val="300"/>
              </a:spcBef>
              <a:spcAft>
                <a:spcPts val="300"/>
              </a:spcAft>
              <a:buClr>
                <a:srgbClr val="000000"/>
              </a:buClr>
              <a:buSzPts val="1400"/>
              <a:buFont typeface="Arial"/>
              <a:buChar char="•"/>
              <a:defRPr/>
            </a:pPr>
            <a:endParaRPr sz="1200" b="1" i="1" dirty="0">
              <a:solidFill>
                <a:schemeClr val="tx1"/>
              </a:solidFill>
              <a:latin typeface="Calibri"/>
              <a:cs typeface="Calibri"/>
            </a:endParaRPr>
          </a:p>
          <a:p>
            <a:pPr marR="0" lvl="0" algn="l">
              <a:lnSpc>
                <a:spcPct val="100000"/>
              </a:lnSpc>
              <a:spcBef>
                <a:spcPts val="600"/>
              </a:spcBef>
              <a:spcAft>
                <a:spcPts val="600"/>
              </a:spcAft>
              <a:buClr>
                <a:srgbClr val="000000"/>
              </a:buClr>
              <a:buSzPts val="1400"/>
              <a:defRPr/>
            </a:pPr>
            <a:endParaRPr lang="fr" b="1" i="1" dirty="0">
              <a:solidFill>
                <a:srgbClr val="211D1E"/>
              </a:solidFill>
              <a:latin typeface="Calibri"/>
              <a:cs typeface="Calibri"/>
            </a:endParaRPr>
          </a:p>
          <a:p>
            <a:pPr marR="0" lvl="0" algn="l">
              <a:lnSpc>
                <a:spcPct val="100000"/>
              </a:lnSpc>
              <a:spcBef>
                <a:spcPts val="600"/>
              </a:spcBef>
              <a:spcAft>
                <a:spcPts val="600"/>
              </a:spcAft>
              <a:buClr>
                <a:srgbClr val="000000"/>
              </a:buClr>
              <a:buSzPts val="1400"/>
              <a:defRPr/>
            </a:pPr>
            <a:r>
              <a:rPr lang="fr" sz="1400" b="1" i="1" strike="noStrike" cap="none" dirty="0">
                <a:solidFill>
                  <a:srgbClr val="211D1E"/>
                </a:solidFill>
                <a:latin typeface="Calibri"/>
                <a:cs typeface="Calibri"/>
              </a:rPr>
              <a:t> </a:t>
            </a:r>
            <a:endParaRPr b="1" i="1" dirty="0">
              <a:latin typeface="Calibri"/>
              <a:cs typeface="Calibri"/>
            </a:endParaRPr>
          </a:p>
          <a:p>
            <a:pPr marL="0" marR="0" lvl="0" indent="0" algn="l">
              <a:lnSpc>
                <a:spcPct val="100000"/>
              </a:lnSpc>
              <a:spcBef>
                <a:spcPts val="600"/>
              </a:spcBef>
              <a:spcAft>
                <a:spcPts val="0"/>
              </a:spcAft>
              <a:buNone/>
              <a:defRPr/>
            </a:pPr>
            <a:endParaRPr sz="1400" b="0" i="0" u="none" strike="noStrike" cap="none" dirty="0">
              <a:solidFill>
                <a:srgbClr val="211D1E"/>
              </a:solidFill>
              <a:latin typeface="Arial"/>
              <a:ea typeface="Arial"/>
              <a:cs typeface="Arial"/>
            </a:endParaRPr>
          </a:p>
          <a:p>
            <a:pPr marL="0" marR="0" lvl="0" indent="0" algn="l">
              <a:lnSpc>
                <a:spcPct val="100000"/>
              </a:lnSpc>
              <a:spcBef>
                <a:spcPts val="0"/>
              </a:spcBef>
              <a:spcAft>
                <a:spcPts val="0"/>
              </a:spcAft>
              <a:buNone/>
              <a:defRPr/>
            </a:pPr>
            <a:endParaRPr sz="1400" b="0" i="0" u="none" strike="noStrike" cap="none" dirty="0">
              <a:solidFill>
                <a:srgbClr val="211D1E"/>
              </a:solidFill>
              <a:latin typeface="Arial"/>
              <a:ea typeface="Arial"/>
              <a:cs typeface="Arial"/>
            </a:endParaRPr>
          </a:p>
        </p:txBody>
      </p:sp>
      <p:pic>
        <p:nvPicPr>
          <p:cNvPr id="2" name="Image 1" descr="Une image contenant clipart, dessin humoristique, art, illustration&#10;&#10;Description générée automatiquement">
            <a:extLst>
              <a:ext uri="{FF2B5EF4-FFF2-40B4-BE49-F238E27FC236}">
                <a16:creationId xmlns:a16="http://schemas.microsoft.com/office/drawing/2014/main" id="{673E099C-41C1-2D54-1A5C-65A01CE8A7E8}"/>
              </a:ext>
            </a:extLst>
          </p:cNvPr>
          <p:cNvPicPr>
            <a:picLocks noChangeAspect="1"/>
          </p:cNvPicPr>
          <p:nvPr/>
        </p:nvPicPr>
        <p:blipFill>
          <a:blip r:embed="rId2"/>
          <a:stretch>
            <a:fillRect/>
          </a:stretch>
        </p:blipFill>
        <p:spPr bwMode="auto">
          <a:xfrm>
            <a:off x="6439035" y="401170"/>
            <a:ext cx="648000" cy="64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397" name="Google Shape;1397;p62"/>
          <p:cNvPicPr/>
          <p:nvPr/>
        </p:nvPicPr>
        <p:blipFill>
          <a:blip r:embed="rId2">
            <a:alphaModFix/>
          </a:blip>
          <a:stretch/>
        </p:blipFill>
        <p:spPr bwMode="auto">
          <a:xfrm>
            <a:off x="370583" y="263974"/>
            <a:ext cx="402250" cy="697050"/>
          </a:xfrm>
          <a:prstGeom prst="rect">
            <a:avLst/>
          </a:prstGeom>
          <a:noFill/>
          <a:ln>
            <a:noFill/>
          </a:ln>
        </p:spPr>
      </p:pic>
      <p:sp>
        <p:nvSpPr>
          <p:cNvPr id="1398" name="Google Shape;1398;p62"/>
          <p:cNvSpPr txBox="1"/>
          <p:nvPr/>
        </p:nvSpPr>
        <p:spPr bwMode="auto">
          <a:xfrm>
            <a:off x="696227" y="5143195"/>
            <a:ext cx="3296700" cy="4568794"/>
          </a:xfrm>
          <a:prstGeom prst="rect">
            <a:avLst/>
          </a:prstGeom>
          <a:noFill/>
          <a:ln>
            <a:noFill/>
          </a:ln>
        </p:spPr>
        <p:txBody>
          <a:bodyPr spcFirstLastPara="1" wrap="square" lIns="0" tIns="12700" rIns="0" bIns="0" anchor="b" anchorCtr="0">
            <a:noAutofit/>
          </a:bodyPr>
          <a:lstStyle/>
          <a:p>
            <a:pPr marL="0" marR="0" lvl="0" indent="0" algn="l">
              <a:lnSpc>
                <a:spcPct val="100000"/>
              </a:lnSpc>
              <a:spcBef>
                <a:spcPts val="0"/>
              </a:spcBef>
              <a:spcAft>
                <a:spcPts val="0"/>
              </a:spcAft>
              <a:buClr>
                <a:srgbClr val="000000"/>
              </a:buClr>
              <a:buSzPts val="900"/>
              <a:buFont typeface="Arial"/>
              <a:buNone/>
              <a:defRPr/>
            </a:pPr>
            <a:endParaRPr sz="1000" b="0" i="0" u="none" strike="noStrike" cap="none" dirty="0">
              <a:solidFill>
                <a:schemeClr val="dk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 sz="1000" b="0" i="0" u="none" strike="noStrike" cap="none" dirty="0">
                <a:solidFill>
                  <a:schemeClr val="dk1"/>
                </a:solidFill>
                <a:latin typeface="Arial"/>
                <a:ea typeface="Arial"/>
                <a:cs typeface="Arial"/>
              </a:rPr>
              <a:t>L’équipe projet MC-ASSIST SDIS14 actuelle :</a:t>
            </a:r>
            <a:endParaRPr sz="1000" b="0"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Capitaine Frédéric Gille</a:t>
            </a:r>
            <a:r>
              <a:rPr lang="fr-FR" sz="1000" b="0" i="0" u="none" strike="noStrike" cap="none" dirty="0">
                <a:solidFill>
                  <a:srgbClr val="810F3F"/>
                </a:solidFill>
                <a:latin typeface="Arial"/>
                <a:ea typeface="Arial"/>
                <a:cs typeface="Arial"/>
              </a:rPr>
              <a:t>s</a:t>
            </a:r>
            <a:endParaRPr lang="fr-FR" sz="1000" dirty="0"/>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Pilote du projet</a:t>
            </a:r>
            <a:endParaRPr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Sergent-chef Rémy Touzé</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 projet</a:t>
            </a:r>
            <a:endParaRPr lang="fr-FR" sz="1000" b="1"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Sapeur-Pompier Volontaire Expert Farid </a:t>
            </a:r>
            <a:r>
              <a:rPr lang="fr-FR" sz="1000" b="1" i="0" u="none" strike="noStrike" cap="none" dirty="0" err="1">
                <a:solidFill>
                  <a:srgbClr val="810F3F"/>
                </a:solidFill>
                <a:latin typeface="Arial"/>
                <a:ea typeface="Arial"/>
                <a:cs typeface="Arial"/>
              </a:rPr>
              <a:t>Darkaoui</a:t>
            </a:r>
            <a:endParaRPr lang="fr-FR" sz="1000" dirty="0"/>
          </a:p>
          <a:p>
            <a:pPr marL="165100" marR="0" lvl="0" indent="0" algn="l">
              <a:lnSpc>
                <a:spcPct val="100000"/>
              </a:lnSpc>
              <a:spcBef>
                <a:spcPts val="100"/>
              </a:spcBef>
              <a:spcAft>
                <a:spcPts val="0"/>
              </a:spcAft>
              <a:buNone/>
              <a:defRPr/>
            </a:pPr>
            <a:r>
              <a:rPr lang="fr-FR" sz="1000" b="1" i="0" u="none" strike="noStrike" cap="none" dirty="0">
                <a:solidFill>
                  <a:srgbClr val="810F3F"/>
                </a:solidFill>
                <a:latin typeface="Arial"/>
                <a:ea typeface="Arial"/>
                <a:cs typeface="Arial"/>
              </a:rPr>
              <a:t>         </a:t>
            </a:r>
            <a:r>
              <a:rPr lang="fr-FR" sz="1000" b="0" i="0" u="none" strike="noStrike" cap="none" dirty="0">
                <a:solidFill>
                  <a:schemeClr val="dk1"/>
                </a:solidFill>
                <a:latin typeface="Arial"/>
                <a:ea typeface="Arial"/>
                <a:cs typeface="Arial"/>
              </a:rPr>
              <a:t>Référent LSF et communauté sourde</a:t>
            </a:r>
            <a:endParaRPr lang="fr-FR" sz="1000" b="1"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Commandant Anthony Philippe</a:t>
            </a:r>
            <a:endParaRPr lang="fr-FR" sz="1000" dirty="0"/>
          </a:p>
          <a:p>
            <a:pPr marL="165100" marR="0" lvl="0" indent="0" algn="l">
              <a:lnSpc>
                <a:spcPct val="100000"/>
              </a:lnSpc>
              <a:spcBef>
                <a:spcPts val="100"/>
              </a:spcBef>
              <a:spcAft>
                <a:spcPts val="0"/>
              </a:spcAft>
              <a:buNone/>
              <a:defRPr/>
            </a:pPr>
            <a:r>
              <a:rPr lang="fr-FR" sz="1000" b="0" i="0" u="none" strike="noStrike" cap="none" dirty="0">
                <a:solidFill>
                  <a:schemeClr val="dk1"/>
                </a:solidFill>
                <a:latin typeface="Arial"/>
                <a:ea typeface="Arial"/>
                <a:cs typeface="Arial"/>
              </a:rPr>
              <a:t>         Appui du projet</a:t>
            </a:r>
            <a:endParaRPr lang="fr-FR" sz="1000"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Adjudant Julien </a:t>
            </a:r>
            <a:r>
              <a:rPr lang="fr-FR" sz="1000" b="1" i="0" u="none" strike="noStrike" cap="none" dirty="0" err="1">
                <a:solidFill>
                  <a:srgbClr val="810F3F"/>
                </a:solidFill>
                <a:latin typeface="Arial"/>
                <a:ea typeface="Arial"/>
                <a:cs typeface="Arial"/>
              </a:rPr>
              <a:t>Taleux</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 outils et pédagogie</a:t>
            </a:r>
            <a:endParaRPr lang="fr-FR" sz="1000"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Caporal Franck Chauvin et Rémi Chauvin </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Développeurs application</a:t>
            </a:r>
            <a:endParaRPr lang="fr-FR" sz="1000" b="1" i="0" u="none" strike="noStrike" cap="none" dirty="0">
              <a:solidFill>
                <a:srgbClr val="00009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Lieutenant Wilfried </a:t>
            </a:r>
            <a:r>
              <a:rPr lang="fr-FR" sz="1000" b="1" i="0" u="none" strike="noStrike" cap="none" dirty="0" err="1">
                <a:solidFill>
                  <a:srgbClr val="810F3F"/>
                </a:solidFill>
                <a:latin typeface="Arial"/>
                <a:ea typeface="Arial"/>
                <a:cs typeface="Arial"/>
              </a:rPr>
              <a:t>Vanoost</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 innovation</a:t>
            </a:r>
            <a:endParaRPr lang="fr-FR" sz="1000" b="1"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Lieutenant Jacky </a:t>
            </a:r>
            <a:r>
              <a:rPr lang="fr-FR" sz="1000" b="1" i="0" u="none" strike="noStrike" cap="none" dirty="0" err="1">
                <a:solidFill>
                  <a:srgbClr val="810F3F"/>
                </a:solidFill>
                <a:latin typeface="Arial"/>
                <a:ea typeface="Arial"/>
                <a:cs typeface="Arial"/>
              </a:rPr>
              <a:t>Devigne</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 SSQVS</a:t>
            </a:r>
            <a:endParaRPr lang="fr-FR" sz="1000" b="1"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Sergent-chef Lucille </a:t>
            </a:r>
            <a:r>
              <a:rPr lang="fr-FR" sz="1000" b="1" i="0" u="none" strike="noStrike" cap="none" dirty="0" err="1">
                <a:solidFill>
                  <a:srgbClr val="810F3F"/>
                </a:solidFill>
                <a:latin typeface="Arial"/>
                <a:ea typeface="Arial"/>
                <a:cs typeface="Arial"/>
              </a:rPr>
              <a:t>Strebel</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Référente lien UDSP</a:t>
            </a:r>
            <a:endParaRPr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Caporal-chef Yoann </a:t>
            </a:r>
            <a:r>
              <a:rPr lang="fr-FR" sz="1000" b="1" i="0" u="none" strike="noStrike" cap="none" dirty="0" err="1">
                <a:solidFill>
                  <a:srgbClr val="810F3F"/>
                </a:solidFill>
                <a:latin typeface="Arial"/>
                <a:ea typeface="Arial"/>
                <a:cs typeface="Arial"/>
              </a:rPr>
              <a:t>Kleinmann</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Appui pédagogique</a:t>
            </a:r>
            <a:endParaRPr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1</a:t>
            </a:r>
            <a:r>
              <a:rPr lang="fr-FR" sz="1000" b="1" i="0" u="none" strike="noStrike" cap="none" baseline="30000" dirty="0">
                <a:solidFill>
                  <a:srgbClr val="810F3F"/>
                </a:solidFill>
                <a:latin typeface="Arial"/>
                <a:ea typeface="Arial"/>
                <a:cs typeface="Arial"/>
              </a:rPr>
              <a:t>ère</a:t>
            </a:r>
            <a:r>
              <a:rPr lang="fr-FR" sz="1000" b="1" i="0" u="none" strike="noStrike" cap="none" dirty="0">
                <a:solidFill>
                  <a:srgbClr val="810F3F"/>
                </a:solidFill>
                <a:latin typeface="Arial"/>
                <a:ea typeface="Arial"/>
                <a:cs typeface="Arial"/>
              </a:rPr>
              <a:t> Classe Hugo </a:t>
            </a:r>
            <a:r>
              <a:rPr lang="fr-FR" sz="1000" b="1" i="0" u="none" strike="noStrike" cap="none" dirty="0" err="1">
                <a:solidFill>
                  <a:srgbClr val="810F3F"/>
                </a:solidFill>
                <a:latin typeface="Arial"/>
                <a:ea typeface="Arial"/>
                <a:cs typeface="Arial"/>
              </a:rPr>
              <a:t>Lebredonchel</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Référent évaluation</a:t>
            </a:r>
            <a:endParaRPr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rgbClr val="810F3F"/>
                </a:solidFill>
                <a:latin typeface="Arial"/>
                <a:ea typeface="Arial"/>
                <a:cs typeface="Arial"/>
              </a:rPr>
              <a:t>Ninon Billy-</a:t>
            </a:r>
            <a:r>
              <a:rPr lang="fr-FR" sz="1000" b="1" i="0" u="none" strike="noStrike" cap="none" dirty="0" err="1">
                <a:solidFill>
                  <a:srgbClr val="810F3F"/>
                </a:solidFill>
                <a:latin typeface="Arial"/>
                <a:ea typeface="Arial"/>
                <a:cs typeface="Arial"/>
              </a:rPr>
              <a:t>Lelandais</a:t>
            </a:r>
            <a:r>
              <a:rPr lang="fr-FR" sz="1000" b="1" i="0" u="none" strike="noStrike" cap="none" dirty="0">
                <a:solidFill>
                  <a:srgbClr val="810F3F"/>
                </a:solidFill>
                <a:latin typeface="Arial"/>
                <a:ea typeface="Arial"/>
                <a:cs typeface="Arial"/>
              </a:rPr>
              <a:t> et Aurélie </a:t>
            </a:r>
            <a:r>
              <a:rPr lang="fr-FR" sz="1000" b="1" i="0" u="none" strike="noStrike" cap="none" dirty="0" err="1">
                <a:solidFill>
                  <a:srgbClr val="810F3F"/>
                </a:solidFill>
                <a:latin typeface="Arial"/>
                <a:ea typeface="Arial"/>
                <a:cs typeface="Arial"/>
              </a:rPr>
              <a:t>Deburge</a:t>
            </a:r>
            <a:endParaRPr lang="fr-FR" sz="1000" b="1" i="0" u="none" strike="noStrike" cap="none" dirty="0">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Orthophonistes libérales, appui au contenu</a:t>
            </a:r>
            <a:endParaRPr lang="fr-FR" sz="1000" dirty="0"/>
          </a:p>
          <a:p>
            <a:pPr marL="0" marR="0" lvl="0" indent="0" algn="l">
              <a:lnSpc>
                <a:spcPct val="100000"/>
              </a:lnSpc>
              <a:spcBef>
                <a:spcPts val="0"/>
              </a:spcBef>
              <a:spcAft>
                <a:spcPts val="0"/>
              </a:spcAft>
              <a:buClr>
                <a:srgbClr val="000000"/>
              </a:buClr>
              <a:buSzPts val="900"/>
              <a:buFont typeface="Arial"/>
              <a:buNone/>
              <a:defRPr/>
            </a:pPr>
            <a:r>
              <a:rPr lang="fr-FR" sz="1000" b="0" i="0" u="none" strike="noStrike" cap="none" dirty="0">
                <a:solidFill>
                  <a:schemeClr val="dk1"/>
                </a:solidFill>
                <a:latin typeface="Arial"/>
                <a:ea typeface="Arial"/>
                <a:cs typeface="Arial"/>
              </a:rPr>
              <a:t> </a:t>
            </a:r>
            <a:endParaRPr sz="1000" b="0" i="0" u="none" strike="noStrike" cap="none" dirty="0">
              <a:solidFill>
                <a:schemeClr val="dk1"/>
              </a:solidFill>
              <a:latin typeface="Arial"/>
              <a:ea typeface="Arial"/>
              <a:cs typeface="Arial"/>
            </a:endParaRPr>
          </a:p>
        </p:txBody>
      </p:sp>
      <p:pic>
        <p:nvPicPr>
          <p:cNvPr id="4" name="Google Shape;60;p1"/>
          <p:cNvPicPr>
            <a:picLocks noChangeAspect="1"/>
          </p:cNvPicPr>
          <p:nvPr/>
        </p:nvPicPr>
        <p:blipFill>
          <a:blip r:embed="rId3">
            <a:alphaModFix/>
          </a:blip>
          <a:stretch/>
        </p:blipFill>
        <p:spPr bwMode="auto">
          <a:xfrm>
            <a:off x="6677504" y="218669"/>
            <a:ext cx="583329" cy="720000"/>
          </a:xfrm>
          <a:prstGeom prst="rect">
            <a:avLst/>
          </a:prstGeom>
          <a:noFill/>
          <a:ln>
            <a:noFill/>
          </a:ln>
        </p:spPr>
      </p:pic>
      <p:sp>
        <p:nvSpPr>
          <p:cNvPr id="2" name="Google Shape;71;p3"/>
          <p:cNvSpPr txBox="1"/>
          <p:nvPr/>
        </p:nvSpPr>
        <p:spPr bwMode="auto">
          <a:xfrm>
            <a:off x="3195027" y="881323"/>
            <a:ext cx="1595800" cy="485075"/>
          </a:xfrm>
          <a:prstGeom prst="rect">
            <a:avLst/>
          </a:prstGeom>
          <a:noFill/>
          <a:ln>
            <a:noFill/>
          </a:ln>
        </p:spPr>
        <p:txBody>
          <a:bodyPr spcFirstLastPara="1" wrap="square" lIns="0" tIns="12700" rIns="0" bIns="0" anchor="t" anchorCtr="0">
            <a:noAutofit/>
          </a:bodyPr>
          <a:lstStyle/>
          <a:p>
            <a:pPr marL="12700" marR="0" lvl="0" indent="0" algn="l">
              <a:lnSpc>
                <a:spcPct val="100000"/>
              </a:lnSpc>
              <a:spcBef>
                <a:spcPts val="0"/>
              </a:spcBef>
              <a:spcAft>
                <a:spcPts val="0"/>
              </a:spcAft>
              <a:buClr>
                <a:srgbClr val="000000"/>
              </a:buClr>
              <a:buSzPts val="4000"/>
              <a:buFont typeface="Arial"/>
              <a:buNone/>
              <a:defRPr/>
            </a:pPr>
            <a:r>
              <a:rPr lang="fr" sz="3600" b="1" i="0" u="none" strike="noStrike" cap="none" dirty="0">
                <a:solidFill>
                  <a:srgbClr val="000000"/>
                </a:solidFill>
                <a:latin typeface="Arial"/>
                <a:ea typeface="Arial"/>
                <a:cs typeface="Arial"/>
              </a:rPr>
              <a:t>Crédits</a:t>
            </a:r>
            <a:endParaRPr sz="3600" b="0" i="0" u="none" strike="noStrike" cap="none" dirty="0">
              <a:solidFill>
                <a:srgbClr val="000000"/>
              </a:solidFill>
              <a:latin typeface="Arial"/>
              <a:ea typeface="Arial"/>
              <a:cs typeface="Arial"/>
            </a:endParaRPr>
          </a:p>
        </p:txBody>
      </p:sp>
      <p:sp>
        <p:nvSpPr>
          <p:cNvPr id="7" name="Google Shape;1398;p62"/>
          <p:cNvSpPr txBox="1"/>
          <p:nvPr/>
        </p:nvSpPr>
        <p:spPr bwMode="auto">
          <a:xfrm>
            <a:off x="4328688" y="2195547"/>
            <a:ext cx="2924069" cy="3159688"/>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900"/>
              <a:buFont typeface="Arial"/>
              <a:buNone/>
              <a:defRPr/>
            </a:pPr>
            <a:r>
              <a:rPr lang="fr-FR" sz="1000" b="0" i="0" u="none" strike="noStrike" cap="none" dirty="0">
                <a:solidFill>
                  <a:schemeClr val="dk1"/>
                </a:solidFill>
                <a:latin typeface="Arial"/>
                <a:ea typeface="Arial"/>
                <a:cs typeface="Arial"/>
              </a:rPr>
              <a:t>Le groupe pilote DGSCGC : </a:t>
            </a:r>
            <a:endParaRPr sz="1000" b="0"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chemeClr val="accent1">
                    <a:lumMod val="50000"/>
                  </a:schemeClr>
                </a:solidFill>
                <a:latin typeface="Arial"/>
                <a:ea typeface="Arial"/>
                <a:cs typeface="Arial"/>
              </a:rPr>
              <a:t>Mme Yasmine Djadda</a:t>
            </a:r>
            <a:endParaRPr lang="fr-FR" sz="1000" dirty="0">
              <a:solidFill>
                <a:schemeClr val="accent1">
                  <a:lumMod val="50000"/>
                </a:schemeClr>
              </a:solidFil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Adjointe de la MSP</a:t>
            </a:r>
            <a:endParaRPr dirty="0"/>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chemeClr val="accent1">
                    <a:lumMod val="50000"/>
                  </a:schemeClr>
                </a:solidFill>
                <a:latin typeface="Arial"/>
                <a:ea typeface="Arial"/>
                <a:cs typeface="Arial"/>
              </a:rPr>
              <a:t>Lcl Gilbert </a:t>
            </a:r>
            <a:r>
              <a:rPr lang="fr-FR" sz="1000" b="1" i="0" u="none" strike="noStrike" cap="none" dirty="0" err="1">
                <a:solidFill>
                  <a:schemeClr val="accent1">
                    <a:lumMod val="50000"/>
                  </a:schemeClr>
                </a:solidFill>
                <a:latin typeface="Arial"/>
                <a:ea typeface="Arial"/>
                <a:cs typeface="Arial"/>
              </a:rPr>
              <a:t>Antchandiet</a:t>
            </a:r>
            <a:endParaRPr lang="fr-FR" sz="1000" b="1" i="0" u="none" strike="noStrike" cap="none" dirty="0">
              <a:solidFill>
                <a:schemeClr val="accent1">
                  <a:lumMod val="50000"/>
                </a:schemeClr>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Chef de la mission MSP</a:t>
            </a:r>
            <a:endParaRPr lang="fr-FR" sz="1000" b="1" i="0" u="none" strike="noStrike" cap="none" dirty="0">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chemeClr val="accent1">
                    <a:lumMod val="50000"/>
                  </a:schemeClr>
                </a:solidFill>
                <a:latin typeface="Arial"/>
                <a:ea typeface="Arial"/>
                <a:cs typeface="Arial"/>
              </a:rPr>
              <a:t>Lcl </a:t>
            </a:r>
            <a:r>
              <a:rPr lang="fr-FR" sz="1000" b="1" i="0" u="none" strike="noStrike" cap="none" dirty="0" err="1">
                <a:solidFill>
                  <a:schemeClr val="accent1">
                    <a:lumMod val="50000"/>
                  </a:schemeClr>
                </a:solidFill>
                <a:latin typeface="Arial"/>
                <a:ea typeface="Arial"/>
                <a:cs typeface="Arial"/>
              </a:rPr>
              <a:t>Eric</a:t>
            </a:r>
            <a:r>
              <a:rPr lang="fr-FR" sz="1000" b="1" i="0" u="none" strike="noStrike" cap="none" dirty="0">
                <a:solidFill>
                  <a:schemeClr val="accent1">
                    <a:lumMod val="50000"/>
                  </a:schemeClr>
                </a:solidFill>
                <a:latin typeface="Arial"/>
                <a:ea typeface="Arial"/>
                <a:cs typeface="Arial"/>
              </a:rPr>
              <a:t> Morel</a:t>
            </a:r>
            <a:endParaRPr lang="fr-FR" sz="1000" dirty="0">
              <a:solidFill>
                <a:schemeClr val="accent1">
                  <a:lumMod val="50000"/>
                </a:schemeClr>
              </a:solidFill>
            </a:endParaRPr>
          </a:p>
          <a:p>
            <a:pPr marL="165100" marR="0" lvl="0" indent="0" algn="l">
              <a:lnSpc>
                <a:spcPct val="100000"/>
              </a:lnSpc>
              <a:spcBef>
                <a:spcPts val="100"/>
              </a:spcBef>
              <a:spcAft>
                <a:spcPts val="0"/>
              </a:spcAft>
              <a:buNone/>
              <a:defRPr/>
            </a:pPr>
            <a:r>
              <a:rPr lang="fr-FR" sz="1000" b="1" i="0" u="none" strike="noStrike" cap="none" dirty="0">
                <a:solidFill>
                  <a:srgbClr val="810F3F"/>
                </a:solidFill>
                <a:latin typeface="Arial"/>
                <a:ea typeface="Arial"/>
                <a:cs typeface="Arial"/>
              </a:rPr>
              <a:t>         </a:t>
            </a:r>
            <a:r>
              <a:rPr lang="fr-FR" sz="1000" b="0" i="0" u="none" strike="noStrike" cap="none" dirty="0">
                <a:solidFill>
                  <a:schemeClr val="dk1"/>
                </a:solidFill>
                <a:latin typeface="Arial"/>
                <a:ea typeface="Arial"/>
                <a:cs typeface="Arial"/>
              </a:rPr>
              <a:t>Chef de section MO – BOMSIS</a:t>
            </a: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chemeClr val="accent1">
                    <a:lumMod val="50000"/>
                  </a:schemeClr>
                </a:solidFill>
                <a:latin typeface="Arial"/>
                <a:ea typeface="Arial"/>
                <a:cs typeface="Arial"/>
              </a:rPr>
              <a:t>M. Sébastien </a:t>
            </a:r>
            <a:r>
              <a:rPr lang="fr-FR" sz="1000" b="1" i="0" u="none" strike="noStrike" cap="none" dirty="0" err="1">
                <a:solidFill>
                  <a:schemeClr val="accent1">
                    <a:lumMod val="50000"/>
                  </a:schemeClr>
                </a:solidFill>
                <a:latin typeface="Arial"/>
                <a:ea typeface="Arial"/>
                <a:cs typeface="Arial"/>
              </a:rPr>
              <a:t>Batard</a:t>
            </a:r>
            <a:endParaRPr lang="fr-FR" sz="1000" dirty="0">
              <a:solidFill>
                <a:schemeClr val="accent1">
                  <a:lumMod val="50000"/>
                </a:schemeClr>
              </a:solidFill>
            </a:endParaRPr>
          </a:p>
          <a:p>
            <a:pPr marL="165100" marR="0" lvl="0" indent="0" algn="l">
              <a:lnSpc>
                <a:spcPct val="100000"/>
              </a:lnSpc>
              <a:spcBef>
                <a:spcPts val="100"/>
              </a:spcBef>
              <a:spcAft>
                <a:spcPts val="0"/>
              </a:spcAft>
              <a:buNone/>
              <a:defRPr/>
            </a:pPr>
            <a:r>
              <a:rPr lang="fr-FR" sz="1000" b="1" i="0" u="none" strike="noStrike" cap="none" dirty="0">
                <a:solidFill>
                  <a:srgbClr val="810F3F"/>
                </a:solidFill>
                <a:latin typeface="Arial"/>
                <a:ea typeface="Arial"/>
                <a:cs typeface="Arial"/>
              </a:rPr>
              <a:t>         </a:t>
            </a:r>
            <a:r>
              <a:rPr lang="fr-FR" sz="1000" b="0" i="0" u="none" strike="noStrike" cap="none" dirty="0">
                <a:solidFill>
                  <a:schemeClr val="dk1"/>
                </a:solidFill>
                <a:latin typeface="Arial"/>
                <a:ea typeface="Arial"/>
                <a:cs typeface="Arial"/>
              </a:rPr>
              <a:t>Pôle Protection de l’Information (PPI)</a:t>
            </a: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dirty="0">
                <a:solidFill>
                  <a:schemeClr val="accent1">
                    <a:lumMod val="50000"/>
                  </a:schemeClr>
                </a:solidFill>
                <a:latin typeface="Arial"/>
                <a:ea typeface="Arial"/>
                <a:cs typeface="Arial"/>
              </a:rPr>
              <a:t>M. Dominique Thomas et Mme </a:t>
            </a:r>
            <a:r>
              <a:rPr lang="fr-FR" sz="1000" b="1" i="0" u="none" strike="noStrike" cap="none" dirty="0" err="1">
                <a:solidFill>
                  <a:schemeClr val="accent1">
                    <a:lumMod val="50000"/>
                  </a:schemeClr>
                </a:solidFill>
                <a:latin typeface="Arial"/>
                <a:ea typeface="Arial"/>
                <a:cs typeface="Arial"/>
              </a:rPr>
              <a:t>Moeata</a:t>
            </a:r>
            <a:r>
              <a:rPr lang="fr-FR" sz="1000" b="1" i="0" u="none" strike="noStrike" cap="none" dirty="0">
                <a:solidFill>
                  <a:schemeClr val="accent1">
                    <a:lumMod val="50000"/>
                  </a:schemeClr>
                </a:solidFill>
                <a:latin typeface="Arial"/>
                <a:ea typeface="Arial"/>
                <a:cs typeface="Arial"/>
              </a:rPr>
              <a:t> Minot </a:t>
            </a:r>
          </a:p>
          <a:p>
            <a:pPr marL="165100" marR="0" lvl="0" algn="l">
              <a:lnSpc>
                <a:spcPct val="100000"/>
              </a:lnSpc>
              <a:spcBef>
                <a:spcPts val="100"/>
              </a:spcBef>
              <a:spcAft>
                <a:spcPts val="0"/>
              </a:spcAft>
              <a:buClr>
                <a:srgbClr val="810F3F"/>
              </a:buClr>
              <a:buSzPts val="1000"/>
              <a:defRPr/>
            </a:pPr>
            <a:r>
              <a:rPr lang="fr-FR" sz="1000" b="1" dirty="0">
                <a:solidFill>
                  <a:schemeClr val="accent1">
                    <a:lumMod val="50000"/>
                  </a:schemeClr>
                </a:solidFill>
              </a:rPr>
              <a:t>         </a:t>
            </a:r>
            <a:r>
              <a:rPr lang="fr-FR" sz="1000" i="0" u="none" strike="noStrike" cap="none" dirty="0">
                <a:solidFill>
                  <a:schemeClr val="tx1"/>
                </a:solidFill>
                <a:latin typeface="Arial"/>
                <a:ea typeface="Arial"/>
                <a:cs typeface="Arial"/>
              </a:rPr>
              <a:t>Mission Système d’Informations </a:t>
            </a:r>
            <a:r>
              <a:rPr lang="fr-FR" sz="1000" dirty="0">
                <a:solidFill>
                  <a:schemeClr val="tx1"/>
                </a:solidFill>
              </a:rPr>
              <a:t>M</a:t>
            </a:r>
            <a:r>
              <a:rPr lang="fr-FR" sz="1000" i="0" u="none" strike="noStrike" cap="none" dirty="0">
                <a:solidFill>
                  <a:schemeClr val="tx1"/>
                </a:solidFill>
                <a:latin typeface="Arial"/>
                <a:ea typeface="Arial"/>
                <a:cs typeface="Arial"/>
              </a:rPr>
              <a:t>étiers (MSIM)</a:t>
            </a:r>
          </a:p>
          <a:p>
            <a:pPr marL="457200" marR="0" lvl="0" indent="-292100" algn="l">
              <a:lnSpc>
                <a:spcPct val="100000"/>
              </a:lnSpc>
              <a:spcBef>
                <a:spcPts val="100"/>
              </a:spcBef>
              <a:spcAft>
                <a:spcPts val="0"/>
              </a:spcAft>
              <a:buClr>
                <a:srgbClr val="810F3F"/>
              </a:buClr>
              <a:buSzPts val="1000"/>
              <a:buFont typeface="Arial"/>
              <a:buChar char="●"/>
              <a:defRPr/>
            </a:pPr>
            <a:r>
              <a:rPr lang="fr-FR" sz="1000" b="0" i="0" u="none" strike="noStrike" cap="none" dirty="0">
                <a:solidFill>
                  <a:schemeClr val="dk1"/>
                </a:solidFill>
                <a:latin typeface="Arial"/>
                <a:ea typeface="Arial"/>
                <a:cs typeface="Arial"/>
              </a:rPr>
              <a:t> </a:t>
            </a:r>
            <a:r>
              <a:rPr lang="fr-FR" sz="1000" b="1" dirty="0">
                <a:solidFill>
                  <a:schemeClr val="accent1">
                    <a:lumMod val="50000"/>
                  </a:schemeClr>
                </a:solidFill>
              </a:rPr>
              <a:t>Cdt Pascal Prat et </a:t>
            </a:r>
            <a:r>
              <a:rPr lang="fr-FR" sz="1000" b="1" dirty="0" err="1">
                <a:solidFill>
                  <a:schemeClr val="accent1">
                    <a:lumMod val="50000"/>
                  </a:schemeClr>
                </a:solidFill>
              </a:rPr>
              <a:t>Ltn</a:t>
            </a:r>
            <a:r>
              <a:rPr lang="fr-FR" sz="1000" b="1" dirty="0">
                <a:solidFill>
                  <a:schemeClr val="accent1">
                    <a:lumMod val="50000"/>
                  </a:schemeClr>
                </a:solidFill>
              </a:rPr>
              <a:t> Céline </a:t>
            </a:r>
            <a:r>
              <a:rPr lang="fr-FR" sz="1000" b="1" dirty="0" err="1">
                <a:solidFill>
                  <a:schemeClr val="accent1">
                    <a:lumMod val="50000"/>
                  </a:schemeClr>
                </a:solidFill>
              </a:rPr>
              <a:t>Passanello</a:t>
            </a:r>
            <a:r>
              <a:rPr lang="fr-FR" sz="1000" b="1" dirty="0">
                <a:solidFill>
                  <a:schemeClr val="accent1">
                    <a:lumMod val="50000"/>
                  </a:schemeClr>
                </a:solidFill>
              </a:rPr>
              <a:t> </a:t>
            </a:r>
          </a:p>
          <a:p>
            <a:pPr marL="165100" marR="0" lvl="0" algn="l">
              <a:lnSpc>
                <a:spcPct val="100000"/>
              </a:lnSpc>
              <a:spcBef>
                <a:spcPts val="100"/>
              </a:spcBef>
              <a:spcAft>
                <a:spcPts val="0"/>
              </a:spcAft>
              <a:buClr>
                <a:srgbClr val="810F3F"/>
              </a:buClr>
              <a:buSzPts val="1000"/>
              <a:defRPr/>
            </a:pPr>
            <a:r>
              <a:rPr lang="fr-FR" sz="1000" b="1" dirty="0">
                <a:solidFill>
                  <a:schemeClr val="accent1">
                    <a:lumMod val="50000"/>
                  </a:schemeClr>
                </a:solidFill>
              </a:rPr>
              <a:t>         </a:t>
            </a:r>
            <a:r>
              <a:rPr lang="fr-FR" sz="1000" dirty="0">
                <a:solidFill>
                  <a:schemeClr val="dk1"/>
                </a:solidFill>
              </a:rPr>
              <a:t>B</a:t>
            </a:r>
            <a:r>
              <a:rPr lang="fr-FR" sz="1000" b="0" i="0" u="none" strike="noStrike" cap="none" dirty="0">
                <a:solidFill>
                  <a:schemeClr val="dk1"/>
                </a:solidFill>
                <a:latin typeface="Arial"/>
                <a:ea typeface="Arial"/>
                <a:cs typeface="Arial"/>
              </a:rPr>
              <a:t>ureau de la doctrine, de la formation et des équipements (BDFE)</a:t>
            </a:r>
          </a:p>
          <a:p>
            <a:pPr marL="457200" marR="0" lvl="0" indent="-292100" algn="l">
              <a:lnSpc>
                <a:spcPct val="100000"/>
              </a:lnSpc>
              <a:spcBef>
                <a:spcPts val="100"/>
              </a:spcBef>
              <a:spcAft>
                <a:spcPts val="0"/>
              </a:spcAft>
              <a:buClr>
                <a:srgbClr val="810F3F"/>
              </a:buClr>
              <a:buSzPts val="1000"/>
              <a:buFont typeface="Arial"/>
              <a:buChar char="●"/>
              <a:defRPr/>
            </a:pPr>
            <a:r>
              <a:rPr lang="fr-FR" sz="1000" b="1" dirty="0">
                <a:solidFill>
                  <a:schemeClr val="accent1">
                    <a:lumMod val="50000"/>
                  </a:schemeClr>
                </a:solidFill>
              </a:rPr>
              <a:t>Bureau du Pilotage des Acteurs du Secours (BPAS) </a:t>
            </a:r>
          </a:p>
          <a:p>
            <a:pPr marL="165100" marR="0" lvl="0" algn="l">
              <a:lnSpc>
                <a:spcPct val="100000"/>
              </a:lnSpc>
              <a:spcBef>
                <a:spcPts val="100"/>
              </a:spcBef>
              <a:spcAft>
                <a:spcPts val="0"/>
              </a:spcAft>
              <a:buClr>
                <a:srgbClr val="810F3F"/>
              </a:buClr>
              <a:buSzPts val="1000"/>
              <a:defRPr/>
            </a:pPr>
            <a:r>
              <a:rPr lang="fr-FR" sz="1000" b="1" dirty="0">
                <a:solidFill>
                  <a:schemeClr val="accent1">
                    <a:lumMod val="50000"/>
                  </a:schemeClr>
                </a:solidFill>
              </a:rPr>
              <a:t>         </a:t>
            </a:r>
            <a:endParaRPr lang="fr-FR" sz="1000" b="0" i="0" u="none" strike="noStrike" cap="none" dirty="0">
              <a:solidFill>
                <a:schemeClr val="dk1"/>
              </a:solidFill>
              <a:latin typeface="Arial"/>
              <a:ea typeface="Arial"/>
              <a:cs typeface="Arial"/>
            </a:endParaRPr>
          </a:p>
        </p:txBody>
      </p:sp>
      <p:sp>
        <p:nvSpPr>
          <p:cNvPr id="14" name="Google Shape;1398;p62"/>
          <p:cNvSpPr txBox="1"/>
          <p:nvPr/>
        </p:nvSpPr>
        <p:spPr bwMode="auto">
          <a:xfrm>
            <a:off x="718939" y="2126122"/>
            <a:ext cx="3296700" cy="1683730"/>
          </a:xfrm>
          <a:prstGeom prst="rect">
            <a:avLst/>
          </a:prstGeom>
          <a:noFill/>
          <a:ln>
            <a:noFill/>
          </a:ln>
        </p:spPr>
        <p:txBody>
          <a:bodyPr spcFirstLastPara="1" wrap="square" lIns="0" tIns="12700" rIns="0" bIns="0" anchor="b" anchorCtr="0">
            <a:noAutofit/>
          </a:bodyPr>
          <a:lstStyle/>
          <a:p>
            <a:pPr marL="0" marR="0" lvl="0" indent="0" algn="l">
              <a:lnSpc>
                <a:spcPct val="100000"/>
              </a:lnSpc>
              <a:spcBef>
                <a:spcPts val="0"/>
              </a:spcBef>
              <a:spcAft>
                <a:spcPts val="0"/>
              </a:spcAft>
              <a:buClr>
                <a:srgbClr val="000000"/>
              </a:buClr>
              <a:buSzPts val="900"/>
              <a:buFont typeface="Arial"/>
              <a:buNone/>
              <a:defRPr/>
            </a:pPr>
            <a:endParaRPr lang="fr-FR" sz="1000" b="0" i="0" u="none" strike="noStrike" cap="none" dirty="0">
              <a:solidFill>
                <a:schemeClr val="dk1"/>
              </a:solidFill>
              <a:latin typeface="Arial"/>
              <a:ea typeface="Arial"/>
              <a:cs typeface="Arial"/>
            </a:endParaRPr>
          </a:p>
          <a:p>
            <a:pPr marL="0" marR="0" lvl="0" indent="0" algn="just">
              <a:lnSpc>
                <a:spcPct val="100000"/>
              </a:lnSpc>
              <a:spcBef>
                <a:spcPts val="0"/>
              </a:spcBef>
              <a:spcAft>
                <a:spcPts val="0"/>
              </a:spcAft>
              <a:buClr>
                <a:srgbClr val="000000"/>
              </a:buClr>
              <a:buSzPts val="900"/>
              <a:buFont typeface="Arial"/>
              <a:buNone/>
              <a:defRPr/>
            </a:pPr>
            <a:r>
              <a:rPr lang="fr" sz="1000" b="0" i="0" u="none" strike="noStrike" cap="none" dirty="0">
                <a:solidFill>
                  <a:schemeClr val="dk1"/>
                </a:solidFill>
                <a:latin typeface="Arial"/>
                <a:ea typeface="Arial"/>
                <a:cs typeface="Arial"/>
              </a:rPr>
              <a:t>Les membres fondateurs de MC-ASSIST SDIS14 :</a:t>
            </a:r>
            <a:endParaRPr sz="1000" b="0" i="0" u="none" strike="noStrike" cap="none" dirty="0">
              <a:solidFill>
                <a:schemeClr val="dk1"/>
              </a:solidFill>
              <a:latin typeface="Arial"/>
              <a:ea typeface="Arial"/>
              <a:cs typeface="Arial"/>
            </a:endParaRPr>
          </a:p>
          <a:p>
            <a:pPr marL="457200" marR="0" lvl="0" indent="-292100" algn="just">
              <a:lnSpc>
                <a:spcPct val="100000"/>
              </a:lnSpc>
              <a:spcBef>
                <a:spcPts val="100"/>
              </a:spcBef>
              <a:spcAft>
                <a:spcPts val="0"/>
              </a:spcAft>
              <a:buClr>
                <a:srgbClr val="134F5C"/>
              </a:buClr>
              <a:buSzPts val="1000"/>
              <a:buFont typeface="Arial"/>
              <a:buChar char="●"/>
              <a:defRPr/>
            </a:pPr>
            <a:r>
              <a:rPr lang="fr-FR" sz="1000" b="1" i="0" u="none" strike="noStrike" cap="none" dirty="0">
                <a:solidFill>
                  <a:srgbClr val="134F5C"/>
                </a:solidFill>
                <a:latin typeface="Arial"/>
                <a:ea typeface="Arial"/>
                <a:cs typeface="Arial"/>
              </a:rPr>
              <a:t>Capitaine Pierre-</a:t>
            </a:r>
            <a:r>
              <a:rPr lang="fr-FR" sz="1000" b="1" i="0" u="none" strike="noStrike" cap="none" dirty="0" err="1">
                <a:solidFill>
                  <a:srgbClr val="134F5C"/>
                </a:solidFill>
                <a:latin typeface="Arial"/>
                <a:ea typeface="Arial"/>
                <a:cs typeface="Arial"/>
              </a:rPr>
              <a:t>Kéfélian</a:t>
            </a:r>
            <a:r>
              <a:rPr lang="fr-FR" sz="1000" b="1" i="0" u="none" strike="noStrike" cap="none" dirty="0">
                <a:solidFill>
                  <a:srgbClr val="134F5C"/>
                </a:solidFill>
                <a:latin typeface="Arial"/>
                <a:ea typeface="Arial"/>
                <a:cs typeface="Arial"/>
              </a:rPr>
              <a:t>-Jobert</a:t>
            </a:r>
            <a:endParaRPr lang="fr-FR" sz="1000" dirty="0">
              <a:solidFill>
                <a:srgbClr val="134F5C"/>
              </a:solidFill>
            </a:endParaRPr>
          </a:p>
          <a:p>
            <a:pPr marL="457200" marR="0" lvl="0" indent="0" algn="just">
              <a:lnSpc>
                <a:spcPct val="100000"/>
              </a:lnSpc>
              <a:spcBef>
                <a:spcPts val="100"/>
              </a:spcBef>
              <a:spcAft>
                <a:spcPts val="0"/>
              </a:spcAft>
              <a:buClr>
                <a:srgbClr val="000000"/>
              </a:buClr>
              <a:buSzPts val="1000"/>
              <a:buFont typeface="Arial"/>
              <a:buNone/>
              <a:defRPr/>
            </a:pPr>
            <a:r>
              <a:rPr lang="fr-FR" sz="1000" dirty="0">
                <a:solidFill>
                  <a:schemeClr val="dk1"/>
                </a:solidFill>
              </a:rPr>
              <a:t>1</a:t>
            </a:r>
            <a:r>
              <a:rPr lang="fr-FR" sz="1000" baseline="30000" dirty="0">
                <a:solidFill>
                  <a:schemeClr val="dk1"/>
                </a:solidFill>
              </a:rPr>
              <a:t>er</a:t>
            </a:r>
            <a:r>
              <a:rPr lang="fr-FR" sz="1000" dirty="0">
                <a:solidFill>
                  <a:schemeClr val="dk1"/>
                </a:solidFill>
              </a:rPr>
              <a:t> p</a:t>
            </a:r>
            <a:r>
              <a:rPr lang="fr-FR" sz="1000" b="0" i="0" u="none" strike="noStrike" cap="none" dirty="0">
                <a:solidFill>
                  <a:schemeClr val="dk1"/>
                </a:solidFill>
                <a:latin typeface="Arial"/>
                <a:ea typeface="Arial"/>
                <a:cs typeface="Arial"/>
              </a:rPr>
              <a:t>ilote du projet</a:t>
            </a:r>
            <a:endParaRPr dirty="0"/>
          </a:p>
          <a:p>
            <a:pPr marL="457200" marR="0" lvl="0" indent="-292100" algn="just">
              <a:lnSpc>
                <a:spcPct val="100000"/>
              </a:lnSpc>
              <a:spcBef>
                <a:spcPts val="100"/>
              </a:spcBef>
              <a:spcAft>
                <a:spcPts val="0"/>
              </a:spcAft>
              <a:buClr>
                <a:srgbClr val="134F5C"/>
              </a:buClr>
              <a:buSzPts val="1000"/>
              <a:buFont typeface="Arial"/>
              <a:buChar char="●"/>
              <a:defRPr/>
            </a:pPr>
            <a:r>
              <a:rPr lang="fr-FR" sz="1000" b="1" i="0" u="none" strike="noStrike" cap="none" dirty="0">
                <a:solidFill>
                  <a:srgbClr val="134F5C"/>
                </a:solidFill>
                <a:latin typeface="Arial"/>
                <a:ea typeface="Arial"/>
                <a:cs typeface="Arial"/>
              </a:rPr>
              <a:t>Lieutenant Nicolas </a:t>
            </a:r>
            <a:r>
              <a:rPr lang="fr-FR" sz="1000" b="1" i="0" u="none" strike="noStrike" cap="none" dirty="0" err="1">
                <a:solidFill>
                  <a:srgbClr val="134F5C"/>
                </a:solidFill>
                <a:latin typeface="Arial"/>
                <a:ea typeface="Arial"/>
                <a:cs typeface="Arial"/>
              </a:rPr>
              <a:t>Hautois</a:t>
            </a:r>
            <a:endParaRPr lang="fr-FR" sz="1000" b="1" i="0" u="none" strike="noStrike" cap="none" dirty="0">
              <a:solidFill>
                <a:srgbClr val="134F5C"/>
              </a:solidFill>
              <a:latin typeface="Arial"/>
              <a:ea typeface="Arial"/>
              <a:cs typeface="Arial"/>
            </a:endParaRPr>
          </a:p>
          <a:p>
            <a:pPr marL="457200" marR="0" lvl="0" indent="0" algn="just">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Créateur de la pédagogie MC-ASSIST</a:t>
            </a:r>
            <a:endParaRPr dirty="0"/>
          </a:p>
          <a:p>
            <a:pPr marL="457200" marR="0" lvl="0" indent="-292100" algn="just">
              <a:lnSpc>
                <a:spcPct val="100000"/>
              </a:lnSpc>
              <a:spcBef>
                <a:spcPts val="100"/>
              </a:spcBef>
              <a:spcAft>
                <a:spcPts val="0"/>
              </a:spcAft>
              <a:buClr>
                <a:srgbClr val="134F5C"/>
              </a:buClr>
              <a:buSzPts val="1000"/>
              <a:buFont typeface="Arial"/>
              <a:buChar char="●"/>
              <a:defRPr/>
            </a:pPr>
            <a:r>
              <a:rPr lang="fr-FR" sz="1000" b="1" dirty="0">
                <a:solidFill>
                  <a:srgbClr val="134F5C"/>
                </a:solidFill>
              </a:rPr>
              <a:t>Adjudant-chef Laurent </a:t>
            </a:r>
            <a:r>
              <a:rPr lang="fr-FR" sz="1000" b="1" dirty="0" err="1">
                <a:solidFill>
                  <a:srgbClr val="134F5C"/>
                </a:solidFill>
              </a:rPr>
              <a:t>Ribard</a:t>
            </a:r>
            <a:r>
              <a:rPr lang="fr-FR" sz="1000" b="1" dirty="0">
                <a:solidFill>
                  <a:srgbClr val="134F5C"/>
                </a:solidFill>
              </a:rPr>
              <a:t>, Adjudant-chef Wilfrid Ozenne et Adjudante Elodie </a:t>
            </a:r>
            <a:r>
              <a:rPr lang="fr-FR" sz="1000" b="1" dirty="0" err="1">
                <a:solidFill>
                  <a:srgbClr val="134F5C"/>
                </a:solidFill>
              </a:rPr>
              <a:t>Gaignon</a:t>
            </a:r>
            <a:endParaRPr lang="fr-FR" sz="1000" b="1" i="0" u="none" strike="noStrike" cap="none" dirty="0">
              <a:solidFill>
                <a:srgbClr val="134F5C"/>
              </a:solidFill>
              <a:latin typeface="Arial"/>
              <a:ea typeface="Arial"/>
              <a:cs typeface="Arial"/>
            </a:endParaRPr>
          </a:p>
          <a:p>
            <a:pPr marL="457200" marR="0" lvl="0" indent="0" algn="just">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Appui à la création de MC-ASSIST</a:t>
            </a:r>
            <a:endParaRPr lang="fr-FR" dirty="0"/>
          </a:p>
          <a:p>
            <a:pPr marL="457200" marR="0" lvl="0" indent="0" algn="l">
              <a:lnSpc>
                <a:spcPct val="100000"/>
              </a:lnSpc>
              <a:spcBef>
                <a:spcPts val="100"/>
              </a:spcBef>
              <a:spcAft>
                <a:spcPts val="0"/>
              </a:spcAft>
              <a:buClr>
                <a:srgbClr val="000000"/>
              </a:buClr>
              <a:buSzPts val="1000"/>
              <a:buFont typeface="Arial"/>
              <a:buNone/>
              <a:defRPr/>
            </a:pPr>
            <a:endParaRPr lang="fr-FR" sz="1000" b="1" i="0" u="none" strike="noStrike" cap="none" dirty="0">
              <a:solidFill>
                <a:schemeClr val="dk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FR" sz="1000" b="0" i="0" u="none" strike="noStrike" cap="none" dirty="0">
                <a:solidFill>
                  <a:schemeClr val="dk1"/>
                </a:solidFill>
                <a:latin typeface="Arial"/>
                <a:ea typeface="Arial"/>
                <a:cs typeface="Arial"/>
              </a:rPr>
              <a:t> </a:t>
            </a:r>
            <a:endParaRPr sz="1000" b="0" i="0" u="none" strike="noStrike" cap="none" dirty="0">
              <a:solidFill>
                <a:schemeClr val="dk1"/>
              </a:solidFill>
              <a:latin typeface="Arial"/>
              <a:ea typeface="Arial"/>
              <a:cs typeface="Arial"/>
            </a:endParaRPr>
          </a:p>
        </p:txBody>
      </p:sp>
      <p:pic>
        <p:nvPicPr>
          <p:cNvPr id="15" name="Image 14" descr="Une image contenant texte, Police, blanc, Graphique&#10;&#10;Description générée automatiquement"/>
          <p:cNvPicPr>
            <a:picLocks noChangeAspect="1"/>
          </p:cNvPicPr>
          <p:nvPr/>
        </p:nvPicPr>
        <p:blipFill>
          <a:blip r:embed="rId4"/>
          <a:srcRect l="6120" t="6793" r="12498"/>
          <a:stretch/>
        </p:blipFill>
        <p:spPr bwMode="auto">
          <a:xfrm>
            <a:off x="5080218" y="8687101"/>
            <a:ext cx="1343198" cy="900000"/>
          </a:xfrm>
          <a:prstGeom prst="rect">
            <a:avLst/>
          </a:prstGeom>
        </p:spPr>
      </p:pic>
      <p:sp>
        <p:nvSpPr>
          <p:cNvPr id="16" name="Google Shape;1398;p62"/>
          <p:cNvSpPr txBox="1"/>
          <p:nvPr/>
        </p:nvSpPr>
        <p:spPr bwMode="auto">
          <a:xfrm>
            <a:off x="4492046" y="7482946"/>
            <a:ext cx="2774235" cy="1236137"/>
          </a:xfrm>
          <a:prstGeom prst="rect">
            <a:avLst/>
          </a:prstGeom>
          <a:noFill/>
          <a:ln>
            <a:noFill/>
          </a:ln>
        </p:spPr>
        <p:txBody>
          <a:bodyPr spcFirstLastPara="1" wrap="square" lIns="0" tIns="12700" rIns="0" bIns="0" anchor="t" anchorCtr="0">
            <a:noAutofit/>
          </a:bodyPr>
          <a:lstStyle/>
          <a:p>
            <a:pPr marL="0" marR="0" lvl="0" indent="0" algn="just">
              <a:lnSpc>
                <a:spcPct val="100000"/>
              </a:lnSpc>
              <a:spcBef>
                <a:spcPts val="0"/>
              </a:spcBef>
              <a:spcAft>
                <a:spcPts val="0"/>
              </a:spcAft>
              <a:buClr>
                <a:srgbClr val="000000"/>
              </a:buClr>
              <a:buSzPts val="900"/>
              <a:buFont typeface="Arial"/>
              <a:buNone/>
              <a:defRPr/>
            </a:pPr>
            <a:r>
              <a:rPr lang="fr-FR" sz="1000" b="0" i="0" u="none" strike="noStrike" cap="none" dirty="0">
                <a:solidFill>
                  <a:schemeClr val="dk1"/>
                </a:solidFill>
                <a:latin typeface="Arial"/>
                <a:ea typeface="Arial"/>
                <a:cs typeface="Arial"/>
              </a:rPr>
              <a:t>L’équipe de Vraiment </a:t>
            </a:r>
            <a:r>
              <a:rPr lang="fr-FR" sz="1000" b="0" i="0" u="none" strike="noStrike" cap="none" dirty="0" err="1">
                <a:solidFill>
                  <a:schemeClr val="dk1"/>
                </a:solidFill>
                <a:latin typeface="Arial"/>
                <a:ea typeface="Arial"/>
                <a:cs typeface="Arial"/>
              </a:rPr>
              <a:t>Vraiment</a:t>
            </a:r>
            <a:r>
              <a:rPr lang="fr-FR" sz="1000" b="0" i="0" u="none" strike="noStrike" cap="none" dirty="0">
                <a:solidFill>
                  <a:schemeClr val="dk1"/>
                </a:solidFill>
                <a:latin typeface="Arial"/>
                <a:ea typeface="Arial"/>
                <a:cs typeface="Arial"/>
              </a:rPr>
              <a:t> : </a:t>
            </a:r>
            <a:endParaRPr sz="1000" b="0" i="0" u="none" strike="noStrike" cap="none" dirty="0">
              <a:solidFill>
                <a:schemeClr val="dk1"/>
              </a:solidFill>
              <a:latin typeface="Arial"/>
              <a:ea typeface="Arial"/>
              <a:cs typeface="Arial"/>
            </a:endParaRPr>
          </a:p>
          <a:p>
            <a:pPr marL="457200" marR="0" lvl="0" indent="-292100" algn="just">
              <a:lnSpc>
                <a:spcPct val="100000"/>
              </a:lnSpc>
              <a:spcBef>
                <a:spcPts val="100"/>
              </a:spcBef>
              <a:spcAft>
                <a:spcPts val="0"/>
              </a:spcAft>
              <a:buClr>
                <a:srgbClr val="810F3F"/>
              </a:buClr>
              <a:buSzPts val="1000"/>
              <a:buFont typeface="Arial"/>
              <a:buChar char="●"/>
              <a:defRPr/>
            </a:pPr>
            <a:r>
              <a:rPr lang="fr-FR" sz="1000" b="1" dirty="0">
                <a:solidFill>
                  <a:srgbClr val="134F5C"/>
                </a:solidFill>
              </a:rPr>
              <a:t>Camille Billon-Pierron</a:t>
            </a:r>
            <a:endParaRPr lang="fr-FR" sz="1000" dirty="0">
              <a:solidFill>
                <a:srgbClr val="134F5C"/>
              </a:solidFill>
            </a:endParaRPr>
          </a:p>
          <a:p>
            <a:pPr marL="457200" marR="0" lvl="0" indent="0" algn="just">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Accompagnement projet 2022 - 2023</a:t>
            </a:r>
            <a:endParaRPr dirty="0"/>
          </a:p>
          <a:p>
            <a:pPr marL="457200" marR="0" lvl="0" indent="-292100" algn="just">
              <a:lnSpc>
                <a:spcPct val="100000"/>
              </a:lnSpc>
              <a:spcBef>
                <a:spcPts val="100"/>
              </a:spcBef>
              <a:spcAft>
                <a:spcPts val="0"/>
              </a:spcAft>
              <a:buClr>
                <a:srgbClr val="810F3F"/>
              </a:buClr>
              <a:buSzPts val="1000"/>
              <a:buFont typeface="Arial"/>
              <a:buChar char="●"/>
              <a:defRPr/>
            </a:pPr>
            <a:r>
              <a:rPr lang="fr-FR" sz="1000" b="1" dirty="0">
                <a:solidFill>
                  <a:srgbClr val="134F5C"/>
                </a:solidFill>
              </a:rPr>
              <a:t>Noémie Cadet et Louis </a:t>
            </a:r>
            <a:r>
              <a:rPr lang="fr-FR" sz="1000" b="1" dirty="0" err="1">
                <a:solidFill>
                  <a:srgbClr val="134F5C"/>
                </a:solidFill>
              </a:rPr>
              <a:t>Augureau</a:t>
            </a:r>
            <a:endParaRPr lang="fr-FR" sz="1000" dirty="0">
              <a:solidFill>
                <a:srgbClr val="134F5C"/>
              </a:solidFill>
            </a:endParaRPr>
          </a:p>
          <a:p>
            <a:pPr marL="457200" marR="0" lvl="0" indent="0" algn="just">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Designeurs projet 2022 – 2023</a:t>
            </a:r>
            <a:endParaRPr dirty="0"/>
          </a:p>
          <a:p>
            <a:pPr marL="457200" marR="0" lvl="0" indent="-292100" algn="just">
              <a:lnSpc>
                <a:spcPct val="100000"/>
              </a:lnSpc>
              <a:spcBef>
                <a:spcPts val="100"/>
              </a:spcBef>
              <a:spcAft>
                <a:spcPts val="0"/>
              </a:spcAft>
              <a:buClr>
                <a:srgbClr val="810F3F"/>
              </a:buClr>
              <a:buSzPts val="1000"/>
              <a:buFont typeface="Arial"/>
              <a:buChar char="●"/>
              <a:defRPr/>
            </a:pPr>
            <a:r>
              <a:rPr lang="fr-FR" sz="1000" b="1" dirty="0">
                <a:solidFill>
                  <a:srgbClr val="134F5C"/>
                </a:solidFill>
              </a:rPr>
              <a:t>Ivan </a:t>
            </a:r>
            <a:r>
              <a:rPr lang="fr-FR" sz="1000" b="1" dirty="0" err="1">
                <a:solidFill>
                  <a:srgbClr val="134F5C"/>
                </a:solidFill>
              </a:rPr>
              <a:t>Pejcic</a:t>
            </a:r>
            <a:r>
              <a:rPr lang="fr-FR" sz="1000" b="1" dirty="0">
                <a:solidFill>
                  <a:srgbClr val="134F5C"/>
                </a:solidFill>
              </a:rPr>
              <a:t> et Romain </a:t>
            </a:r>
            <a:r>
              <a:rPr lang="fr-FR" sz="1000" b="1" dirty="0" err="1">
                <a:solidFill>
                  <a:srgbClr val="134F5C"/>
                </a:solidFill>
              </a:rPr>
              <a:t>Beaucher</a:t>
            </a:r>
            <a:endParaRPr lang="fr-FR" sz="1000" dirty="0">
              <a:solidFill>
                <a:srgbClr val="134F5C"/>
              </a:solidFill>
            </a:endParaRPr>
          </a:p>
          <a:p>
            <a:pPr marL="457200" marR="0" lvl="0" indent="0" algn="just">
              <a:lnSpc>
                <a:spcPct val="100000"/>
              </a:lnSpc>
              <a:spcBef>
                <a:spcPts val="10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Accompagnement projet 2023 - 2024</a:t>
            </a:r>
            <a:endParaRPr dirty="0"/>
          </a:p>
          <a:p>
            <a:pPr marL="457200" marR="0" lvl="0" indent="0" algn="l">
              <a:lnSpc>
                <a:spcPct val="100000"/>
              </a:lnSpc>
              <a:spcBef>
                <a:spcPts val="100"/>
              </a:spcBef>
              <a:spcAft>
                <a:spcPts val="0"/>
              </a:spcAft>
              <a:buClr>
                <a:srgbClr val="000000"/>
              </a:buClr>
              <a:buSzPts val="1000"/>
              <a:buFont typeface="Arial"/>
              <a:buNone/>
              <a:defRPr/>
            </a:pPr>
            <a:endParaRPr lang="fr-FR" sz="1000" b="0" i="0" u="none" strike="noStrike" cap="none" dirty="0">
              <a:solidFill>
                <a:schemeClr val="dk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FR" sz="1000" b="0" i="0" u="none" strike="noStrike" cap="none" dirty="0">
                <a:solidFill>
                  <a:schemeClr val="dk1"/>
                </a:solidFill>
                <a:latin typeface="Arial"/>
                <a:ea typeface="Arial"/>
                <a:cs typeface="Arial"/>
              </a:rPr>
              <a:t> </a:t>
            </a:r>
            <a:endParaRPr sz="1000" b="0" i="0" u="none" strike="noStrike" cap="none" dirty="0">
              <a:solidFill>
                <a:schemeClr val="dk1"/>
              </a:solidFill>
              <a:latin typeface="Arial"/>
              <a:ea typeface="Arial"/>
              <a:cs typeface="Arial"/>
            </a:endParaRPr>
          </a:p>
        </p:txBody>
      </p:sp>
      <p:pic>
        <p:nvPicPr>
          <p:cNvPr id="17" name="Image 16"/>
          <p:cNvPicPr>
            <a:picLocks noChangeAspect="1"/>
          </p:cNvPicPr>
          <p:nvPr/>
        </p:nvPicPr>
        <p:blipFill>
          <a:blip r:embed="rId5"/>
          <a:srcRect l="7041" t="9107" r="7909" b="8138"/>
          <a:stretch/>
        </p:blipFill>
        <p:spPr bwMode="auto">
          <a:xfrm>
            <a:off x="5265272" y="5153376"/>
            <a:ext cx="973087" cy="720000"/>
          </a:xfrm>
          <a:prstGeom prst="rect">
            <a:avLst/>
          </a:prstGeom>
        </p:spPr>
      </p:pic>
      <p:sp>
        <p:nvSpPr>
          <p:cNvPr id="19" name="ZoneTexte 18"/>
          <p:cNvSpPr txBox="1"/>
          <p:nvPr/>
        </p:nvSpPr>
        <p:spPr bwMode="auto">
          <a:xfrm>
            <a:off x="571708" y="1740995"/>
            <a:ext cx="6627117" cy="338554"/>
          </a:xfrm>
          <a:prstGeom prst="rect">
            <a:avLst/>
          </a:prstGeom>
          <a:noFill/>
        </p:spPr>
        <p:txBody>
          <a:bodyPr wrap="square">
            <a:spAutoFit/>
          </a:bodyPr>
          <a:lstStyle/>
          <a:p>
            <a:pPr marL="0" marR="0" lvl="0" indent="0" algn="just">
              <a:lnSpc>
                <a:spcPct val="100000"/>
              </a:lnSpc>
              <a:spcBef>
                <a:spcPts val="0"/>
              </a:spcBef>
              <a:spcAft>
                <a:spcPts val="0"/>
              </a:spcAft>
              <a:buClr>
                <a:srgbClr val="000000"/>
              </a:buClr>
              <a:buSzPts val="2400"/>
              <a:buFont typeface="Arial"/>
              <a:buNone/>
              <a:defRPr/>
            </a:pPr>
            <a:r>
              <a:rPr lang="fr-FR" sz="1600" b="0" i="0" u="none" strike="noStrike" cap="none" dirty="0">
                <a:solidFill>
                  <a:schemeClr val="dk1"/>
                </a:solidFill>
                <a:latin typeface="Arial"/>
                <a:ea typeface="Arial"/>
                <a:cs typeface="Arial"/>
              </a:rPr>
              <a:t>Ce livret a été réalisé par l’ensemble des personnes citées ci-dessous : </a:t>
            </a:r>
            <a:endParaRPr lang="fr-FR" sz="1600" dirty="0"/>
          </a:p>
        </p:txBody>
      </p:sp>
      <p:pic>
        <p:nvPicPr>
          <p:cNvPr id="3" name="Google Shape;1397;p62"/>
          <p:cNvPicPr>
            <a:picLocks noChangeAspect="1"/>
          </p:cNvPicPr>
          <p:nvPr/>
        </p:nvPicPr>
        <p:blipFill>
          <a:blip r:embed="rId2">
            <a:alphaModFix/>
          </a:blip>
          <a:stretch/>
        </p:blipFill>
        <p:spPr bwMode="auto">
          <a:xfrm>
            <a:off x="1951795" y="3680329"/>
            <a:ext cx="830988" cy="1440000"/>
          </a:xfrm>
          <a:prstGeom prst="rect">
            <a:avLst/>
          </a:prstGeom>
          <a:noFill/>
          <a:ln>
            <a:noFill/>
          </a:ln>
        </p:spPr>
      </p:pic>
      <p:sp>
        <p:nvSpPr>
          <p:cNvPr id="5" name="Rectangle 4"/>
          <p:cNvSpPr/>
          <p:nvPr/>
        </p:nvSpPr>
        <p:spPr bwMode="auto">
          <a:xfrm>
            <a:off x="557318" y="2125282"/>
            <a:ext cx="3559009" cy="7586706"/>
          </a:xfrm>
          <a:prstGeom prst="rect">
            <a:avLst/>
          </a:prstGeom>
          <a:noFill/>
          <a:ln>
            <a:solidFill>
              <a:srgbClr val="810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6" name="Rectangle 5"/>
          <p:cNvSpPr/>
          <p:nvPr/>
        </p:nvSpPr>
        <p:spPr bwMode="auto">
          <a:xfrm>
            <a:off x="4240054" y="2127817"/>
            <a:ext cx="3101338" cy="3819875"/>
          </a:xfrm>
          <a:prstGeom prst="rect">
            <a:avLst/>
          </a:prstGeom>
          <a:noFill/>
          <a:ln>
            <a:solidFill>
              <a:schemeClr val="accent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8" name="Rectangle 7"/>
          <p:cNvSpPr/>
          <p:nvPr/>
        </p:nvSpPr>
        <p:spPr bwMode="auto">
          <a:xfrm>
            <a:off x="4283356" y="7416799"/>
            <a:ext cx="3073218" cy="2295189"/>
          </a:xfrm>
          <a:prstGeom prst="rect">
            <a:avLst/>
          </a:prstGeom>
          <a:noFill/>
          <a:ln>
            <a:solidFill>
              <a:srgbClr val="134F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pic>
        <p:nvPicPr>
          <p:cNvPr id="9" name="Image 11" descr="Une image contenant logo, Police, symbole, Graphique&#10;&#10;Description générée automatiquement"/>
          <p:cNvPicPr>
            <a:picLocks noChangeAspect="1"/>
          </p:cNvPicPr>
          <p:nvPr/>
        </p:nvPicPr>
        <p:blipFill>
          <a:blip r:embed="rId6"/>
          <a:srcRect t="22876" b="22656"/>
          <a:stretch/>
        </p:blipFill>
        <p:spPr bwMode="auto">
          <a:xfrm>
            <a:off x="969600" y="252499"/>
            <a:ext cx="2295005" cy="720000"/>
          </a:xfrm>
          <a:prstGeom prst="rect">
            <a:avLst/>
          </a:prstGeom>
        </p:spPr>
      </p:pic>
      <p:pic>
        <p:nvPicPr>
          <p:cNvPr id="10" name="Google Shape;60;p1">
            <a:extLst>
              <a:ext uri="{FF2B5EF4-FFF2-40B4-BE49-F238E27FC236}">
                <a16:creationId xmlns:a16="http://schemas.microsoft.com/office/drawing/2014/main" id="{7FDE1653-6F30-6A8E-0E48-B557229E5419}"/>
              </a:ext>
            </a:extLst>
          </p:cNvPr>
          <p:cNvPicPr>
            <a:picLocks noChangeAspect="1"/>
          </p:cNvPicPr>
          <p:nvPr/>
        </p:nvPicPr>
        <p:blipFill>
          <a:blip r:embed="rId3">
            <a:alphaModFix/>
          </a:blip>
          <a:stretch/>
        </p:blipFill>
        <p:spPr bwMode="auto">
          <a:xfrm>
            <a:off x="5460152" y="6110064"/>
            <a:ext cx="583329" cy="720000"/>
          </a:xfrm>
          <a:prstGeom prst="rect">
            <a:avLst/>
          </a:prstGeom>
          <a:noFill/>
          <a:ln>
            <a:noFill/>
          </a:ln>
        </p:spPr>
      </p:pic>
      <p:sp>
        <p:nvSpPr>
          <p:cNvPr id="1101335847" name="Rectangle 4"/>
          <p:cNvSpPr/>
          <p:nvPr/>
        </p:nvSpPr>
        <p:spPr bwMode="auto">
          <a:xfrm>
            <a:off x="4283355" y="6085151"/>
            <a:ext cx="3040413" cy="1194189"/>
          </a:xfrm>
          <a:prstGeom prst="rect">
            <a:avLst/>
          </a:prstGeom>
          <a:noFill/>
          <a:ln>
            <a:solidFill>
              <a:srgbClr val="810F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a:lnSpc>
                <a:spcPct val="100000"/>
              </a:lnSpc>
              <a:spcBef>
                <a:spcPts val="0"/>
              </a:spcBef>
              <a:spcAft>
                <a:spcPts val="0"/>
              </a:spcAft>
              <a:buClr>
                <a:srgbClr val="000000"/>
              </a:buClr>
              <a:buSzPts val="900"/>
              <a:buFont typeface="Arial"/>
              <a:buNone/>
              <a:defRPr/>
            </a:pPr>
            <a:endParaRPr lang="fr" sz="1400" b="0" i="0" u="none" strike="noStrike" cap="none" spc="0" dirty="0">
              <a:solidFill>
                <a:schemeClr val="dk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endParaRPr lang="fr" dirty="0">
              <a:solidFill>
                <a:schemeClr val="dk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endParaRPr lang="fr" sz="1400" b="0" i="0" u="none" strike="noStrike" cap="none" spc="0" dirty="0">
              <a:solidFill>
                <a:schemeClr val="dk1"/>
              </a:solidFill>
              <a:latin typeface="Arial"/>
              <a:ea typeface="Arial"/>
              <a:cs typeface="Arial"/>
            </a:endParaRPr>
          </a:p>
          <a:p>
            <a:pPr marL="0" marR="0" lvl="0" indent="0" algn="just">
              <a:lnSpc>
                <a:spcPct val="100000"/>
              </a:lnSpc>
              <a:spcBef>
                <a:spcPts val="0"/>
              </a:spcBef>
              <a:spcAft>
                <a:spcPts val="0"/>
              </a:spcAft>
              <a:buClr>
                <a:srgbClr val="000000"/>
              </a:buClr>
              <a:buSzPts val="900"/>
              <a:buFont typeface="Arial"/>
              <a:buNone/>
              <a:defRPr/>
            </a:pPr>
            <a:r>
              <a:rPr lang="fr" sz="1200" b="0" i="0" u="none" strike="noStrike" cap="none" spc="0" dirty="0">
                <a:solidFill>
                  <a:schemeClr val="dk1"/>
                </a:solidFill>
                <a:latin typeface="Arial"/>
                <a:ea typeface="Arial"/>
                <a:cs typeface="Arial"/>
              </a:rPr>
              <a:t>Le logo et la marque</a:t>
            </a:r>
            <a:r>
              <a:rPr lang="fr" sz="1200" b="1" i="0" u="none" strike="noStrike" cap="none" spc="0" dirty="0">
                <a:solidFill>
                  <a:schemeClr val="dk1"/>
                </a:solidFill>
                <a:latin typeface="Arial"/>
                <a:ea typeface="Arial"/>
                <a:cs typeface="Arial"/>
              </a:rPr>
              <a:t> MC-ASSIST </a:t>
            </a:r>
            <a:r>
              <a:rPr lang="fr" sz="1200" b="0" i="0" u="none" strike="noStrike" cap="none" spc="0" dirty="0">
                <a:solidFill>
                  <a:schemeClr val="dk1"/>
                </a:solidFill>
                <a:latin typeface="Arial"/>
                <a:ea typeface="Arial"/>
                <a:cs typeface="Arial"/>
              </a:rPr>
              <a:t>sont déposés à l’INPI. </a:t>
            </a:r>
            <a:endParaRPr sz="1200" b="0" i="0" u="none" strike="noStrike" cap="none" dirty="0">
              <a:solidFill>
                <a:schemeClr val="dk1"/>
              </a:solidFill>
              <a:latin typeface="Arial"/>
              <a:ea typeface="Arial"/>
              <a:cs typeface="Arial"/>
            </a:endParaRPr>
          </a:p>
        </p:txBody>
      </p:sp>
      <p:pic>
        <p:nvPicPr>
          <p:cNvPr id="12" name="Image 11" descr="Une image contenant lune, Graphique, conception&#10;&#10;Description générée automatiquement">
            <a:extLst>
              <a:ext uri="{FF2B5EF4-FFF2-40B4-BE49-F238E27FC236}">
                <a16:creationId xmlns:a16="http://schemas.microsoft.com/office/drawing/2014/main" id="{200C9F15-6F98-31BF-343F-252460A3BFB1}"/>
              </a:ext>
            </a:extLst>
          </p:cNvPr>
          <p:cNvPicPr>
            <a:picLocks noChangeAspect="1"/>
          </p:cNvPicPr>
          <p:nvPr/>
        </p:nvPicPr>
        <p:blipFill>
          <a:blip r:embed="rId7"/>
          <a:stretch>
            <a:fillRect/>
          </a:stretch>
        </p:blipFill>
        <p:spPr>
          <a:xfrm>
            <a:off x="5059941" y="593563"/>
            <a:ext cx="1383750" cy="1080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95" name="Google Shape;1395;p62"/>
          <p:cNvSpPr/>
          <p:nvPr/>
        </p:nvSpPr>
        <p:spPr bwMode="auto">
          <a:xfrm>
            <a:off x="360000" y="1113550"/>
            <a:ext cx="7200000" cy="8771700"/>
          </a:xfrm>
          <a:prstGeom prst="rect">
            <a:avLst/>
          </a:prstGeom>
          <a:solidFill>
            <a:srgbClr val="F6D6C5"/>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F28F6A"/>
              </a:solidFill>
              <a:latin typeface="Arial"/>
              <a:ea typeface="Arial"/>
              <a:cs typeface="Arial"/>
            </a:endParaRPr>
          </a:p>
        </p:txBody>
      </p:sp>
      <p:sp>
        <p:nvSpPr>
          <p:cNvPr id="1396" name="Google Shape;1396;p62"/>
          <p:cNvSpPr txBox="1"/>
          <p:nvPr/>
        </p:nvSpPr>
        <p:spPr bwMode="auto">
          <a:xfrm>
            <a:off x="697175" y="1157842"/>
            <a:ext cx="6862800" cy="3560700"/>
          </a:xfrm>
          <a:prstGeom prst="rect">
            <a:avLst/>
          </a:prstGeom>
          <a:noFill/>
          <a:ln>
            <a:noFill/>
          </a:ln>
        </p:spPr>
        <p:txBody>
          <a:bodyPr spcFirstLastPara="1" wrap="square" lIns="0" tIns="211975" rIns="0" bIns="0" anchor="t" anchorCtr="0">
            <a:noAutofit/>
          </a:bodyPr>
          <a:lstStyle/>
          <a:p>
            <a:pPr marL="0" marR="0" lvl="0" indent="0" algn="l">
              <a:lnSpc>
                <a:spcPct val="114999"/>
              </a:lnSpc>
              <a:spcBef>
                <a:spcPts val="0"/>
              </a:spcBef>
              <a:spcAft>
                <a:spcPts val="3099"/>
              </a:spcAft>
              <a:buClr>
                <a:srgbClr val="000000"/>
              </a:buClr>
              <a:buSzPts val="2500"/>
              <a:buFont typeface="Arial"/>
              <a:buNone/>
              <a:defRPr/>
            </a:pPr>
            <a:r>
              <a:rPr lang="fr" sz="2500" b="1" i="0" u="none" strike="noStrike" cap="none" dirty="0">
                <a:solidFill>
                  <a:srgbClr val="ED1A22"/>
                </a:solidFill>
                <a:latin typeface="Arial"/>
                <a:ea typeface="Arial"/>
                <a:cs typeface="Arial"/>
              </a:rPr>
              <a:t>« MC ASSIST », UN PROJET </a:t>
            </a:r>
            <a:br>
              <a:rPr lang="fr" sz="2500" b="1" i="0" u="none" strike="noStrike" cap="none" dirty="0">
                <a:solidFill>
                  <a:srgbClr val="ED1A22"/>
                </a:solidFill>
                <a:latin typeface="Arial"/>
                <a:ea typeface="Arial"/>
                <a:cs typeface="Arial"/>
              </a:rPr>
            </a:br>
            <a:r>
              <a:rPr lang="fr" sz="2500" b="1" i="0" u="none" strike="noStrike" cap="none" dirty="0">
                <a:solidFill>
                  <a:srgbClr val="ED1A22"/>
                </a:solidFill>
                <a:latin typeface="Arial"/>
                <a:ea typeface="Arial"/>
                <a:cs typeface="Arial"/>
              </a:rPr>
              <a:t>POUR OUTILLER LA RELATION </a:t>
            </a:r>
            <a:br>
              <a:rPr lang="fr" sz="2500" b="1" i="0" u="none" strike="noStrike" cap="none" dirty="0">
                <a:solidFill>
                  <a:srgbClr val="ED1A22"/>
                </a:solidFill>
                <a:latin typeface="Arial"/>
                <a:ea typeface="Arial"/>
                <a:cs typeface="Arial"/>
              </a:rPr>
            </a:br>
            <a:r>
              <a:rPr lang="fr" sz="2500" b="1" i="0" u="none" strike="noStrike" cap="none" dirty="0">
                <a:solidFill>
                  <a:srgbClr val="ED1A22"/>
                </a:solidFill>
                <a:latin typeface="Arial"/>
                <a:ea typeface="Arial"/>
                <a:cs typeface="Arial"/>
              </a:rPr>
              <a:t>ENTRE SAPEURS-POMPIERS / SECOURISTES </a:t>
            </a:r>
            <a:br>
              <a:rPr lang="fr" sz="2500" b="1" i="0" u="none" strike="noStrike" cap="none" dirty="0">
                <a:solidFill>
                  <a:srgbClr val="ED1A22"/>
                </a:solidFill>
                <a:latin typeface="Arial"/>
                <a:ea typeface="Arial"/>
                <a:cs typeface="Arial"/>
              </a:rPr>
            </a:br>
            <a:r>
              <a:rPr lang="fr" sz="2500" b="1" i="0" u="none" strike="noStrike" cap="none" dirty="0">
                <a:solidFill>
                  <a:srgbClr val="ED1A22"/>
                </a:solidFill>
                <a:latin typeface="Arial"/>
                <a:ea typeface="Arial"/>
                <a:cs typeface="Arial"/>
              </a:rPr>
              <a:t>ET VICTIMES SOURDES </a:t>
            </a:r>
            <a:br>
              <a:rPr lang="fr" sz="2500" b="1" i="0" u="none" strike="noStrike" cap="none" dirty="0">
                <a:solidFill>
                  <a:srgbClr val="ED1A22"/>
                </a:solidFill>
                <a:latin typeface="Arial"/>
                <a:ea typeface="Arial"/>
                <a:cs typeface="Arial"/>
              </a:rPr>
            </a:br>
            <a:r>
              <a:rPr lang="fr" sz="2500" b="1" i="0" u="none" strike="noStrike" cap="none" dirty="0">
                <a:solidFill>
                  <a:srgbClr val="ED1A22"/>
                </a:solidFill>
                <a:latin typeface="Arial"/>
                <a:ea typeface="Arial"/>
                <a:cs typeface="Arial"/>
              </a:rPr>
              <a:t>OU MALENTENDANTES</a:t>
            </a:r>
            <a:endParaRPr sz="2500" b="1" i="0" u="none" strike="noStrike" cap="none" dirty="0">
              <a:solidFill>
                <a:srgbClr val="ED1A22"/>
              </a:solidFill>
              <a:latin typeface="Arial"/>
              <a:ea typeface="Arial"/>
              <a:cs typeface="Arial"/>
            </a:endParaRPr>
          </a:p>
        </p:txBody>
      </p:sp>
      <p:pic>
        <p:nvPicPr>
          <p:cNvPr id="1397" name="Google Shape;1397;p62"/>
          <p:cNvPicPr/>
          <p:nvPr/>
        </p:nvPicPr>
        <p:blipFill>
          <a:blip r:embed="rId2">
            <a:alphaModFix/>
          </a:blip>
          <a:stretch/>
        </p:blipFill>
        <p:spPr bwMode="auto">
          <a:xfrm>
            <a:off x="370583" y="263974"/>
            <a:ext cx="402250" cy="697050"/>
          </a:xfrm>
          <a:prstGeom prst="rect">
            <a:avLst/>
          </a:prstGeom>
          <a:noFill/>
          <a:ln>
            <a:noFill/>
          </a:ln>
        </p:spPr>
      </p:pic>
      <p:sp>
        <p:nvSpPr>
          <p:cNvPr id="1398" name="Google Shape;1398;p62"/>
          <p:cNvSpPr txBox="1"/>
          <p:nvPr/>
        </p:nvSpPr>
        <p:spPr bwMode="auto">
          <a:xfrm>
            <a:off x="624253" y="9187972"/>
            <a:ext cx="5743293" cy="432840"/>
          </a:xfrm>
          <a:prstGeom prst="rect">
            <a:avLst/>
          </a:prstGeom>
          <a:noFill/>
          <a:ln>
            <a:noFill/>
          </a:ln>
        </p:spPr>
        <p:txBody>
          <a:bodyPr spcFirstLastPara="1" wrap="square" lIns="0" tIns="12700" rIns="0" bIns="0" anchor="b" anchorCtr="0">
            <a:noAutofit/>
          </a:bodyPr>
          <a:lstStyle/>
          <a:p>
            <a:pPr marL="0" marR="0" lvl="0" indent="0" algn="l">
              <a:lnSpc>
                <a:spcPct val="100000"/>
              </a:lnSpc>
              <a:spcBef>
                <a:spcPts val="0"/>
              </a:spcBef>
              <a:spcAft>
                <a:spcPts val="0"/>
              </a:spcAft>
              <a:buClr>
                <a:srgbClr val="000000"/>
              </a:buClr>
              <a:buSzPts val="900"/>
              <a:buFont typeface="Arial"/>
              <a:buNone/>
              <a:defRPr/>
            </a:pPr>
            <a:r>
              <a:rPr lang="fr" sz="900" i="0" strike="noStrike" cap="none" dirty="0">
                <a:solidFill>
                  <a:schemeClr val="tx1"/>
                </a:solidFill>
                <a:latin typeface="Arial"/>
                <a:ea typeface="Arial"/>
                <a:cs typeface="Arial"/>
              </a:rPr>
              <a:t>Discutons-en...</a:t>
            </a:r>
            <a:endParaRPr sz="900" i="0" strike="noStrike" cap="none" dirty="0">
              <a:solidFill>
                <a:schemeClr val="tx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 sz="900" i="0" strike="noStrike" cap="none" dirty="0">
                <a:solidFill>
                  <a:schemeClr val="tx1"/>
                </a:solidFill>
                <a:latin typeface="Arial"/>
                <a:ea typeface="Arial"/>
                <a:cs typeface="Arial"/>
              </a:rPr>
              <a:t>Par téléphone : 02 31 43 40 00</a:t>
            </a:r>
            <a:endParaRPr sz="900" i="0" strike="noStrike" cap="none" dirty="0">
              <a:solidFill>
                <a:schemeClr val="tx1"/>
              </a:solidFill>
              <a:latin typeface="Arial"/>
              <a:ea typeface="Arial"/>
              <a:cs typeface="Arial"/>
            </a:endParaRPr>
          </a:p>
          <a:p>
            <a:pPr marL="0" marR="0" lvl="0" indent="0" algn="l">
              <a:lnSpc>
                <a:spcPct val="100000"/>
              </a:lnSpc>
              <a:spcBef>
                <a:spcPts val="0"/>
              </a:spcBef>
              <a:spcAft>
                <a:spcPts val="0"/>
              </a:spcAft>
              <a:buClr>
                <a:srgbClr val="000000"/>
              </a:buClr>
              <a:buSzPts val="900"/>
              <a:buFont typeface="Arial"/>
              <a:buNone/>
              <a:defRPr/>
            </a:pPr>
            <a:r>
              <a:rPr lang="fr-FR" sz="900" i="0" strike="noStrike" cap="none" dirty="0">
                <a:solidFill>
                  <a:schemeClr val="tx1"/>
                </a:solidFill>
                <a:latin typeface="Arial"/>
                <a:ea typeface="Arial"/>
                <a:cs typeface="Arial"/>
              </a:rPr>
              <a:t>Par mail : </a:t>
            </a:r>
            <a:r>
              <a:rPr lang="fr-FR" sz="900" dirty="0">
                <a:solidFill>
                  <a:schemeClr val="tx1"/>
                </a:solidFill>
              </a:rPr>
              <a:t>dgscgc-bomsis@interieur.gouv.fr</a:t>
            </a:r>
            <a:r>
              <a:rPr lang="fr-FR" sz="900" i="0" strike="noStrike" cap="none" dirty="0">
                <a:solidFill>
                  <a:schemeClr val="tx1"/>
                </a:solidFill>
                <a:latin typeface="Arial"/>
                <a:ea typeface="Arial"/>
                <a:cs typeface="Arial"/>
              </a:rPr>
              <a:t> et  </a:t>
            </a:r>
            <a:r>
              <a:rPr lang="fr-FR" sz="900" dirty="0">
                <a:solidFill>
                  <a:schemeClr val="tx1"/>
                </a:solidFill>
              </a:rPr>
              <a:t>mc-assist@sdis14.fr</a:t>
            </a:r>
            <a:endParaRPr lang="fr-FR" sz="900" i="0" strike="noStrike" cap="none" dirty="0">
              <a:solidFill>
                <a:schemeClr val="tx1"/>
              </a:solidFill>
              <a:latin typeface="Arial"/>
              <a:ea typeface="Arial"/>
              <a:cs typeface="Arial"/>
            </a:endParaRPr>
          </a:p>
        </p:txBody>
      </p:sp>
      <p:pic>
        <p:nvPicPr>
          <p:cNvPr id="4" name="Google Shape;60;p1"/>
          <p:cNvPicPr>
            <a:picLocks noChangeAspect="1"/>
          </p:cNvPicPr>
          <p:nvPr/>
        </p:nvPicPr>
        <p:blipFill>
          <a:blip r:embed="rId3">
            <a:alphaModFix/>
          </a:blip>
          <a:stretch/>
        </p:blipFill>
        <p:spPr bwMode="auto">
          <a:xfrm>
            <a:off x="6677504" y="218669"/>
            <a:ext cx="583329" cy="720000"/>
          </a:xfrm>
          <a:prstGeom prst="rect">
            <a:avLst/>
          </a:prstGeom>
          <a:noFill/>
          <a:ln>
            <a:noFill/>
          </a:ln>
        </p:spPr>
      </p:pic>
      <p:pic>
        <p:nvPicPr>
          <p:cNvPr id="7" name="Image 11" descr="Une image contenant logo, Police, symbole, Graphique&#10;&#10;Description générée automatiquement"/>
          <p:cNvPicPr>
            <a:picLocks noChangeAspect="1"/>
          </p:cNvPicPr>
          <p:nvPr/>
        </p:nvPicPr>
        <p:blipFill>
          <a:blip r:embed="rId4"/>
          <a:srcRect t="22876" b="22656"/>
          <a:stretch/>
        </p:blipFill>
        <p:spPr bwMode="auto">
          <a:xfrm>
            <a:off x="969600" y="252499"/>
            <a:ext cx="2295005" cy="720000"/>
          </a:xfrm>
          <a:prstGeom prst="rect">
            <a:avLst/>
          </a:prstGeom>
        </p:spPr>
      </p:pic>
      <p:pic>
        <p:nvPicPr>
          <p:cNvPr id="3" name="Image 2" descr="Une image contenant Graphique, dessin humoristique, clipart, graphisme&#10;&#10;Description générée automatiquement">
            <a:extLst>
              <a:ext uri="{FF2B5EF4-FFF2-40B4-BE49-F238E27FC236}">
                <a16:creationId xmlns:a16="http://schemas.microsoft.com/office/drawing/2014/main" id="{A3581F2F-1C7A-A1F5-8299-37A47ABEE994}"/>
              </a:ext>
            </a:extLst>
          </p:cNvPr>
          <p:cNvPicPr>
            <a:picLocks noChangeAspect="1"/>
          </p:cNvPicPr>
          <p:nvPr/>
        </p:nvPicPr>
        <p:blipFill>
          <a:blip r:embed="rId5"/>
          <a:stretch>
            <a:fillRect/>
          </a:stretch>
        </p:blipFill>
        <p:spPr>
          <a:xfrm>
            <a:off x="4086732" y="6867736"/>
            <a:ext cx="2882436" cy="2520000"/>
          </a:xfrm>
          <a:prstGeom prst="rect">
            <a:avLst/>
          </a:prstGeom>
        </p:spPr>
      </p:pic>
      <p:pic>
        <p:nvPicPr>
          <p:cNvPr id="9" name="Image 8" descr="Une image contenant dessin humoristique, clipart, Graphique, art&#10;&#10;Description générée automatiquement">
            <a:extLst>
              <a:ext uri="{FF2B5EF4-FFF2-40B4-BE49-F238E27FC236}">
                <a16:creationId xmlns:a16="http://schemas.microsoft.com/office/drawing/2014/main" id="{2A702BB4-DF95-F537-B603-B0A48CF2C29D}"/>
              </a:ext>
            </a:extLst>
          </p:cNvPr>
          <p:cNvPicPr>
            <a:picLocks noChangeAspect="1"/>
          </p:cNvPicPr>
          <p:nvPr/>
        </p:nvPicPr>
        <p:blipFill>
          <a:blip r:embed="rId6"/>
          <a:stretch>
            <a:fillRect/>
          </a:stretch>
        </p:blipFill>
        <p:spPr>
          <a:xfrm>
            <a:off x="1119207" y="6403535"/>
            <a:ext cx="2520000" cy="2520000"/>
          </a:xfrm>
          <a:prstGeom prst="rect">
            <a:avLst/>
          </a:prstGeom>
        </p:spPr>
      </p:pic>
      <p:pic>
        <p:nvPicPr>
          <p:cNvPr id="15" name="Image 14" descr="Une image contenant dessin humoristique, art, conception&#10;&#10;Description générée automatiquement avec une confiance moyenne">
            <a:extLst>
              <a:ext uri="{FF2B5EF4-FFF2-40B4-BE49-F238E27FC236}">
                <a16:creationId xmlns:a16="http://schemas.microsoft.com/office/drawing/2014/main" id="{49CC2DFA-7F0B-F8CE-B8C2-0CE36B3F4C60}"/>
              </a:ext>
            </a:extLst>
          </p:cNvPr>
          <p:cNvPicPr>
            <a:picLocks noChangeAspect="1"/>
          </p:cNvPicPr>
          <p:nvPr/>
        </p:nvPicPr>
        <p:blipFill>
          <a:blip r:embed="rId7"/>
          <a:stretch>
            <a:fillRect/>
          </a:stretch>
        </p:blipFill>
        <p:spPr>
          <a:xfrm>
            <a:off x="1119207" y="4015260"/>
            <a:ext cx="2950664" cy="2160000"/>
          </a:xfrm>
          <a:prstGeom prst="rect">
            <a:avLst/>
          </a:prstGeom>
        </p:spPr>
      </p:pic>
      <p:pic>
        <p:nvPicPr>
          <p:cNvPr id="19" name="Image 18" descr="Une image contenant dessin humoristique, Graphique, conception, art&#10;&#10;Description générée automatiquement">
            <a:extLst>
              <a:ext uri="{FF2B5EF4-FFF2-40B4-BE49-F238E27FC236}">
                <a16:creationId xmlns:a16="http://schemas.microsoft.com/office/drawing/2014/main" id="{970B078E-E964-1862-0181-58D45A064F1B}"/>
              </a:ext>
            </a:extLst>
          </p:cNvPr>
          <p:cNvPicPr>
            <a:picLocks noChangeAspect="1"/>
          </p:cNvPicPr>
          <p:nvPr/>
        </p:nvPicPr>
        <p:blipFill>
          <a:blip r:embed="rId8"/>
          <a:stretch>
            <a:fillRect/>
          </a:stretch>
        </p:blipFill>
        <p:spPr>
          <a:xfrm>
            <a:off x="5621371" y="1389151"/>
            <a:ext cx="1804420" cy="1804420"/>
          </a:xfrm>
          <a:prstGeom prst="rect">
            <a:avLst/>
          </a:prstGeom>
        </p:spPr>
      </p:pic>
      <p:pic>
        <p:nvPicPr>
          <p:cNvPr id="23" name="Image 22" descr="Une image contenant capture d’écran, Rectangle&#10;&#10;Description générée automatiquement">
            <a:extLst>
              <a:ext uri="{FF2B5EF4-FFF2-40B4-BE49-F238E27FC236}">
                <a16:creationId xmlns:a16="http://schemas.microsoft.com/office/drawing/2014/main" id="{CE7D32E9-4175-258D-0DE9-F5A4134C91EE}"/>
              </a:ext>
            </a:extLst>
          </p:cNvPr>
          <p:cNvPicPr>
            <a:picLocks noChangeAspect="1"/>
          </p:cNvPicPr>
          <p:nvPr/>
        </p:nvPicPr>
        <p:blipFill>
          <a:blip r:embed="rId9"/>
          <a:stretch>
            <a:fillRect/>
          </a:stretch>
        </p:blipFill>
        <p:spPr>
          <a:xfrm>
            <a:off x="5052263" y="4043296"/>
            <a:ext cx="1777846" cy="2160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0" name="Google Shape;70;p3"/>
          <p:cNvSpPr/>
          <p:nvPr/>
        </p:nvSpPr>
        <p:spPr bwMode="auto">
          <a:xfrm>
            <a:off x="347299" y="1875444"/>
            <a:ext cx="6847800" cy="856637"/>
          </a:xfrm>
          <a:prstGeom prst="rect">
            <a:avLst/>
          </a:prstGeom>
          <a:solidFill>
            <a:srgbClr val="000091"/>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i="0" u="none" strike="noStrike" cap="none">
                <a:solidFill>
                  <a:srgbClr val="FFFFFF"/>
                </a:solidFill>
                <a:latin typeface="Arial"/>
                <a:ea typeface="Arial"/>
                <a:cs typeface="Arial"/>
              </a:rPr>
              <a:t>1. Contexte du projet</a:t>
            </a:r>
            <a:endParaRPr sz="2200" b="1" i="0" u="none" strike="noStrike" cap="none">
              <a:solidFill>
                <a:srgbClr val="000000"/>
              </a:solidFill>
              <a:latin typeface="Arial"/>
              <a:ea typeface="Arial"/>
              <a:cs typeface="Arial"/>
            </a:endParaRPr>
          </a:p>
        </p:txBody>
      </p:sp>
      <p:sp>
        <p:nvSpPr>
          <p:cNvPr id="71" name="Google Shape;71;p3"/>
          <p:cNvSpPr txBox="1"/>
          <p:nvPr/>
        </p:nvSpPr>
        <p:spPr bwMode="auto">
          <a:xfrm>
            <a:off x="347300" y="674475"/>
            <a:ext cx="6847800" cy="680700"/>
          </a:xfrm>
          <a:prstGeom prst="rect">
            <a:avLst/>
          </a:prstGeom>
          <a:noFill/>
          <a:ln>
            <a:noFill/>
          </a:ln>
        </p:spPr>
        <p:txBody>
          <a:bodyPr spcFirstLastPara="1" wrap="square" lIns="0" tIns="12700" rIns="0" bIns="0" anchor="t" anchorCtr="0">
            <a:noAutofit/>
          </a:bodyPr>
          <a:lstStyle/>
          <a:p>
            <a:pPr marL="12700" marR="0" lvl="0" indent="0" algn="l">
              <a:lnSpc>
                <a:spcPct val="100000"/>
              </a:lnSpc>
              <a:spcBef>
                <a:spcPts val="0"/>
              </a:spcBef>
              <a:spcAft>
                <a:spcPts val="0"/>
              </a:spcAft>
              <a:buClr>
                <a:srgbClr val="000000"/>
              </a:buClr>
              <a:buSzPts val="4000"/>
              <a:buFont typeface="Arial"/>
              <a:buNone/>
              <a:defRPr/>
            </a:pPr>
            <a:r>
              <a:rPr lang="fr" sz="4000" b="1" i="0" u="none" strike="noStrike" cap="none" dirty="0">
                <a:solidFill>
                  <a:srgbClr val="000000"/>
                </a:solidFill>
                <a:latin typeface="Arial"/>
                <a:ea typeface="Arial"/>
                <a:cs typeface="Arial"/>
              </a:rPr>
              <a:t>Au sommaire</a:t>
            </a:r>
            <a:endParaRPr sz="4000" b="0" i="0" u="none" strike="noStrike" cap="none" dirty="0">
              <a:solidFill>
                <a:srgbClr val="000000"/>
              </a:solidFill>
              <a:latin typeface="Arial"/>
              <a:ea typeface="Arial"/>
              <a:cs typeface="Arial"/>
            </a:endParaRPr>
          </a:p>
        </p:txBody>
      </p:sp>
      <p:sp>
        <p:nvSpPr>
          <p:cNvPr id="72" name="Google Shape;72;p3"/>
          <p:cNvSpPr/>
          <p:nvPr/>
        </p:nvSpPr>
        <p:spPr bwMode="auto">
          <a:xfrm>
            <a:off x="347299" y="2676389"/>
            <a:ext cx="6847800" cy="856637"/>
          </a:xfrm>
          <a:prstGeom prst="rect">
            <a:avLst/>
          </a:prstGeom>
          <a:solidFill>
            <a:srgbClr val="810F3F"/>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i="0" u="none" strike="noStrike" cap="none">
                <a:solidFill>
                  <a:srgbClr val="FFFFFF"/>
                </a:solidFill>
                <a:latin typeface="Arial"/>
                <a:ea typeface="Arial"/>
                <a:cs typeface="Arial"/>
              </a:rPr>
              <a:t>2. Historique du projet</a:t>
            </a:r>
            <a:endParaRPr sz="2200" b="1" i="0" u="none" strike="noStrike" cap="none">
              <a:solidFill>
                <a:srgbClr val="000000"/>
              </a:solidFill>
              <a:latin typeface="Arial"/>
              <a:ea typeface="Arial"/>
              <a:cs typeface="Arial"/>
            </a:endParaRPr>
          </a:p>
        </p:txBody>
      </p:sp>
      <p:sp>
        <p:nvSpPr>
          <p:cNvPr id="73" name="Google Shape;73;p3"/>
          <p:cNvSpPr/>
          <p:nvPr/>
        </p:nvSpPr>
        <p:spPr bwMode="auto">
          <a:xfrm>
            <a:off x="347295" y="5504716"/>
            <a:ext cx="6847799" cy="680700"/>
          </a:xfrm>
          <a:prstGeom prst="rect">
            <a:avLst/>
          </a:prstGeom>
          <a:solidFill>
            <a:srgbClr val="00B050"/>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i="0" u="none" strike="noStrike" cap="none">
                <a:solidFill>
                  <a:schemeClr val="lt1"/>
                </a:solidFill>
                <a:latin typeface="Arial"/>
                <a:ea typeface="Arial"/>
                <a:cs typeface="Arial"/>
              </a:rPr>
              <a:t>5. Les ambassadeurs déploiement </a:t>
            </a:r>
            <a:r>
              <a:rPr lang="fr" sz="2200" b="1">
                <a:solidFill>
                  <a:schemeClr val="lt1"/>
                </a:solidFill>
              </a:rPr>
              <a:t>SIS / AASC</a:t>
            </a:r>
            <a:endParaRPr sz="2200" b="1" i="0" u="none" strike="noStrike" cap="none">
              <a:solidFill>
                <a:srgbClr val="FFFFFF"/>
              </a:solidFill>
              <a:latin typeface="Arial"/>
              <a:ea typeface="Arial"/>
              <a:cs typeface="Arial"/>
            </a:endParaRPr>
          </a:p>
        </p:txBody>
      </p:sp>
      <p:sp>
        <p:nvSpPr>
          <p:cNvPr id="74" name="Google Shape;74;p3"/>
          <p:cNvSpPr/>
          <p:nvPr/>
        </p:nvSpPr>
        <p:spPr bwMode="auto">
          <a:xfrm>
            <a:off x="347299" y="3524469"/>
            <a:ext cx="6847800" cy="1037076"/>
          </a:xfrm>
          <a:prstGeom prst="rect">
            <a:avLst/>
          </a:prstGeom>
          <a:solidFill>
            <a:srgbClr val="009F79"/>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a:solidFill>
                  <a:schemeClr val="lt1"/>
                </a:solidFill>
              </a:rPr>
              <a:t>3</a:t>
            </a:r>
            <a:r>
              <a:rPr lang="fr" sz="2200" b="1" i="0" u="none" strike="noStrike" cap="none">
                <a:solidFill>
                  <a:schemeClr val="lt1"/>
                </a:solidFill>
                <a:latin typeface="Arial"/>
                <a:ea typeface="Arial"/>
                <a:cs typeface="Arial"/>
              </a:rPr>
              <a:t>. </a:t>
            </a:r>
            <a:r>
              <a:rPr lang="fr" sz="2200" b="1">
                <a:solidFill>
                  <a:schemeClr val="lt1"/>
                </a:solidFill>
              </a:rPr>
              <a:t>Kit </a:t>
            </a:r>
            <a:r>
              <a:rPr lang="fr" sz="2200" b="1" i="0" u="none" strike="noStrike" cap="none">
                <a:solidFill>
                  <a:schemeClr val="lt1"/>
                </a:solidFill>
                <a:latin typeface="Arial"/>
                <a:ea typeface="Arial"/>
                <a:cs typeface="Arial"/>
              </a:rPr>
              <a:t>MC-ASSIST : Acculturation et Application opérationnelle</a:t>
            </a:r>
            <a:endParaRPr sz="2200" b="1" i="0" u="none" strike="noStrike" cap="none">
              <a:solidFill>
                <a:srgbClr val="FFFFFF"/>
              </a:solidFill>
              <a:latin typeface="Arial"/>
              <a:ea typeface="Arial"/>
              <a:cs typeface="Arial"/>
            </a:endParaRPr>
          </a:p>
        </p:txBody>
      </p:sp>
      <p:sp>
        <p:nvSpPr>
          <p:cNvPr id="75" name="Google Shape;75;p3"/>
          <p:cNvSpPr/>
          <p:nvPr/>
        </p:nvSpPr>
        <p:spPr bwMode="auto">
          <a:xfrm>
            <a:off x="347297" y="4522450"/>
            <a:ext cx="6847800" cy="982266"/>
          </a:xfrm>
          <a:prstGeom prst="rect">
            <a:avLst/>
          </a:prstGeom>
          <a:solidFill>
            <a:srgbClr val="134F5C"/>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a:solidFill>
                  <a:schemeClr val="lt1"/>
                </a:solidFill>
              </a:rPr>
              <a:t>4</a:t>
            </a:r>
            <a:r>
              <a:rPr lang="fr" sz="2200" b="1" i="0" u="none" strike="noStrike" cap="none">
                <a:solidFill>
                  <a:schemeClr val="lt1"/>
                </a:solidFill>
                <a:latin typeface="Arial"/>
                <a:ea typeface="Arial"/>
                <a:cs typeface="Arial"/>
              </a:rPr>
              <a:t>. Plan d’expérimentation nationale SIS / AASC</a:t>
            </a:r>
            <a:endParaRPr sz="2200" b="1" i="0" u="none" strike="noStrike" cap="none">
              <a:solidFill>
                <a:srgbClr val="FFFFFF"/>
              </a:solidFill>
              <a:latin typeface="Arial"/>
              <a:ea typeface="Arial"/>
              <a:cs typeface="Arial"/>
            </a:endParaRPr>
          </a:p>
        </p:txBody>
      </p:sp>
      <p:sp>
        <p:nvSpPr>
          <p:cNvPr id="77" name="Google Shape;77;p3"/>
          <p:cNvSpPr/>
          <p:nvPr/>
        </p:nvSpPr>
        <p:spPr bwMode="auto">
          <a:xfrm>
            <a:off x="347292" y="7848383"/>
            <a:ext cx="6847800" cy="831483"/>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i="0" u="none" strike="noStrike" cap="none">
                <a:solidFill>
                  <a:srgbClr val="810F3F"/>
                </a:solidFill>
                <a:latin typeface="Arial"/>
                <a:ea typeface="Arial"/>
                <a:cs typeface="Arial"/>
              </a:rPr>
              <a:t>8. Glossaire</a:t>
            </a:r>
            <a:endParaRPr sz="2200" b="1" i="0" u="none" strike="noStrike" cap="none">
              <a:solidFill>
                <a:srgbClr val="810F3F"/>
              </a:solidFill>
              <a:latin typeface="Arial"/>
              <a:ea typeface="Arial"/>
              <a:cs typeface="Arial"/>
            </a:endParaRPr>
          </a:p>
        </p:txBody>
      </p:sp>
      <p:sp>
        <p:nvSpPr>
          <p:cNvPr id="9" name="Google Shape;75;p3"/>
          <p:cNvSpPr/>
          <p:nvPr/>
        </p:nvSpPr>
        <p:spPr bwMode="auto">
          <a:xfrm>
            <a:off x="347294" y="7016899"/>
            <a:ext cx="6847800" cy="831484"/>
          </a:xfrm>
          <a:prstGeom prst="rect">
            <a:avLst/>
          </a:prstGeom>
          <a:solidFill>
            <a:srgbClr val="6E7A00"/>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i="0" u="none" strike="noStrike" cap="none">
                <a:solidFill>
                  <a:schemeClr val="lt1"/>
                </a:solidFill>
                <a:latin typeface="Arial"/>
                <a:ea typeface="Arial"/>
                <a:cs typeface="Arial"/>
              </a:rPr>
              <a:t>7. Protocole d’évaluation de l’expérimentation</a:t>
            </a:r>
            <a:endParaRPr sz="2200" b="1" i="0" u="none" strike="noStrike" cap="none">
              <a:solidFill>
                <a:srgbClr val="FFFFFF"/>
              </a:solidFill>
              <a:latin typeface="Arial"/>
              <a:ea typeface="Arial"/>
              <a:cs typeface="Arial"/>
            </a:endParaRPr>
          </a:p>
        </p:txBody>
      </p:sp>
      <p:sp>
        <p:nvSpPr>
          <p:cNvPr id="2" name="Google Shape;73;p3"/>
          <p:cNvSpPr/>
          <p:nvPr/>
        </p:nvSpPr>
        <p:spPr bwMode="auto">
          <a:xfrm>
            <a:off x="347292" y="6185416"/>
            <a:ext cx="6847799" cy="831483"/>
          </a:xfrm>
          <a:prstGeom prst="rect">
            <a:avLst/>
          </a:prstGeom>
          <a:solidFill>
            <a:srgbClr val="007434"/>
          </a:solidFill>
          <a:ln>
            <a:noFill/>
          </a:ln>
        </p:spPr>
        <p:txBody>
          <a:bodyPr spcFirstLastPara="1" wrap="square" lIns="91425" tIns="91425" rIns="91425" bIns="91425" anchor="ctr" anchorCtr="0">
            <a:noAutofit/>
          </a:bodyPr>
          <a:lstStyle/>
          <a:p>
            <a:pPr marL="457200" marR="0" lvl="0" indent="0" algn="l">
              <a:lnSpc>
                <a:spcPct val="100000"/>
              </a:lnSpc>
              <a:spcBef>
                <a:spcPts val="0"/>
              </a:spcBef>
              <a:spcAft>
                <a:spcPts val="0"/>
              </a:spcAft>
              <a:buClr>
                <a:srgbClr val="000000"/>
              </a:buClr>
              <a:buSzPts val="2500"/>
              <a:buFont typeface="Arial"/>
              <a:buNone/>
              <a:defRPr/>
            </a:pPr>
            <a:r>
              <a:rPr lang="fr" sz="2200" b="1" dirty="0">
                <a:solidFill>
                  <a:schemeClr val="lt1"/>
                </a:solidFill>
              </a:rPr>
              <a:t>6.</a:t>
            </a:r>
            <a:r>
              <a:rPr lang="fr" sz="2200" b="1" i="0" u="none" strike="noStrike" cap="none" dirty="0">
                <a:solidFill>
                  <a:schemeClr val="lt1"/>
                </a:solidFill>
                <a:latin typeface="Arial"/>
                <a:ea typeface="Arial"/>
                <a:cs typeface="Arial"/>
              </a:rPr>
              <a:t> Les ambassadeurs s</a:t>
            </a:r>
            <a:r>
              <a:rPr lang="fr" sz="2200" b="1" dirty="0">
                <a:solidFill>
                  <a:schemeClr val="lt1"/>
                </a:solidFill>
              </a:rPr>
              <a:t>ensibilisation</a:t>
            </a:r>
            <a:endParaRPr sz="2200" b="1" i="0" u="none" strike="noStrike" cap="none" dirty="0">
              <a:solidFill>
                <a:srgbClr val="FFFFFF"/>
              </a:solidFill>
              <a:latin typeface="Arial"/>
              <a:ea typeface="Arial"/>
              <a:cs typeface="Arial"/>
            </a:endParaRPr>
          </a:p>
        </p:txBody>
      </p:sp>
      <p:pic>
        <p:nvPicPr>
          <p:cNvPr id="21" name="Image 20" descr="Une image contenant clipart, dessin humoristique, art, illustration&#10;&#10;Description générée automatiquement">
            <a:extLst>
              <a:ext uri="{FF2B5EF4-FFF2-40B4-BE49-F238E27FC236}">
                <a16:creationId xmlns:a16="http://schemas.microsoft.com/office/drawing/2014/main" id="{403D8EFC-4645-748A-5B97-F59FA749F651}"/>
              </a:ext>
            </a:extLst>
          </p:cNvPr>
          <p:cNvPicPr>
            <a:picLocks noChangeAspect="1"/>
          </p:cNvPicPr>
          <p:nvPr/>
        </p:nvPicPr>
        <p:blipFill>
          <a:blip r:embed="rId2"/>
          <a:stretch>
            <a:fillRect/>
          </a:stretch>
        </p:blipFill>
        <p:spPr bwMode="auto">
          <a:xfrm>
            <a:off x="5371621" y="261804"/>
            <a:ext cx="1440000" cy="1440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2" name="Google Shape;82;p4"/>
          <p:cNvSpPr txBox="1"/>
          <p:nvPr/>
        </p:nvSpPr>
        <p:spPr bwMode="auto">
          <a:xfrm>
            <a:off x="347300" y="862900"/>
            <a:ext cx="6847800" cy="2566949"/>
          </a:xfrm>
          <a:prstGeom prst="rect">
            <a:avLst/>
          </a:prstGeom>
          <a:noFill/>
          <a:ln>
            <a:noFill/>
          </a:ln>
        </p:spPr>
        <p:txBody>
          <a:bodyPr spcFirstLastPara="1" wrap="square" lIns="0" tIns="12700" rIns="0" bIns="0" anchor="t" anchorCtr="0">
            <a:noAutofit/>
          </a:bodyPr>
          <a:lstStyle/>
          <a:p>
            <a:pPr marL="0" marR="0" lvl="0" indent="0">
              <a:lnSpc>
                <a:spcPct val="100000"/>
              </a:lnSpc>
              <a:spcBef>
                <a:spcPts val="0"/>
              </a:spcBef>
              <a:spcAft>
                <a:spcPts val="0"/>
              </a:spcAft>
              <a:buClr>
                <a:srgbClr val="000000"/>
              </a:buClr>
              <a:buSzPts val="3500"/>
              <a:buFont typeface="Arial"/>
              <a:buNone/>
              <a:defRPr/>
            </a:pPr>
            <a:r>
              <a:rPr lang="fr" sz="3000" b="1" i="0" u="none" strike="noStrike" cap="none" dirty="0">
                <a:solidFill>
                  <a:srgbClr val="000091"/>
                </a:solidFill>
                <a:latin typeface="Arial"/>
                <a:ea typeface="Arial"/>
                <a:cs typeface="Arial"/>
              </a:rPr>
              <a:t>Porter secours aux personnes sourdes ou malentendantes</a:t>
            </a:r>
            <a:r>
              <a:rPr lang="fr" sz="3000" b="1" dirty="0">
                <a:solidFill>
                  <a:srgbClr val="000091"/>
                </a:solidFill>
              </a:rPr>
              <a:t> :</a:t>
            </a:r>
            <a:endParaRPr dirty="0"/>
          </a:p>
          <a:p>
            <a:pPr marL="0" marR="0" lvl="0" indent="0">
              <a:lnSpc>
                <a:spcPct val="100000"/>
              </a:lnSpc>
              <a:spcBef>
                <a:spcPts val="0"/>
              </a:spcBef>
              <a:spcAft>
                <a:spcPts val="0"/>
              </a:spcAft>
              <a:buClr>
                <a:srgbClr val="000000"/>
              </a:buClr>
              <a:buSzPts val="3500"/>
              <a:buFont typeface="Arial"/>
              <a:buNone/>
              <a:defRPr/>
            </a:pPr>
            <a:r>
              <a:rPr lang="fr" sz="3000" b="1" dirty="0">
                <a:solidFill>
                  <a:srgbClr val="000091"/>
                </a:solidFill>
              </a:rPr>
              <a:t>de difficultés en solutions.</a:t>
            </a:r>
            <a:endParaRPr sz="3000" b="1" i="0" u="none" strike="noStrike" cap="none" dirty="0">
              <a:solidFill>
                <a:srgbClr val="000091"/>
              </a:solidFill>
              <a:latin typeface="Arial"/>
              <a:ea typeface="Arial"/>
              <a:cs typeface="Arial"/>
            </a:endParaRPr>
          </a:p>
          <a:p>
            <a:pPr marL="0" marR="0" lvl="0" indent="0" algn="just">
              <a:lnSpc>
                <a:spcPct val="114999"/>
              </a:lnSpc>
              <a:spcBef>
                <a:spcPts val="600"/>
              </a:spcBef>
              <a:buClr>
                <a:srgbClr val="000000"/>
              </a:buClr>
              <a:buSzPts val="1400"/>
              <a:buFont typeface="Arial"/>
              <a:buNone/>
              <a:defRPr/>
            </a:pPr>
            <a:r>
              <a:rPr lang="fr" sz="1300" b="0" i="0" u="none" strike="noStrike" cap="none" dirty="0">
                <a:solidFill>
                  <a:srgbClr val="211D1E"/>
                </a:solidFill>
                <a:latin typeface="Arial"/>
                <a:ea typeface="Arial"/>
                <a:cs typeface="Arial"/>
              </a:rPr>
              <a:t>En </a:t>
            </a:r>
            <a:r>
              <a:rPr lang="fr-FR" sz="1300" b="0" i="0" u="none" strike="noStrike" cap="none" dirty="0">
                <a:solidFill>
                  <a:srgbClr val="211D1E"/>
                </a:solidFill>
                <a:latin typeface="Arial"/>
                <a:ea typeface="Arial"/>
                <a:cs typeface="Arial"/>
              </a:rPr>
              <a:t>F</a:t>
            </a:r>
            <a:r>
              <a:rPr lang="fr" sz="1300" b="0" i="0" u="none" strike="noStrike" cap="none" dirty="0">
                <a:solidFill>
                  <a:srgbClr val="211D1E"/>
                </a:solidFill>
                <a:latin typeface="Arial"/>
                <a:ea typeface="Arial"/>
                <a:cs typeface="Arial"/>
              </a:rPr>
              <a:t>rance, 6 millions de personnes, soit 8% de la population, connaissent des difficultés d’audition et de la parole qui pourront entrainer des problèmes de communication. Au cours de leur vie, ces personnes auront besoin d’être secourues au moins une fois par les sapeurs-pompiers, comme n’importe quel citoyen.</a:t>
            </a:r>
            <a:endParaRPr sz="1300" b="1" i="0" u="none" strike="noStrike" cap="none" dirty="0">
              <a:solidFill>
                <a:srgbClr val="000091"/>
              </a:solidFill>
              <a:latin typeface="Arial"/>
              <a:ea typeface="Arial"/>
              <a:cs typeface="Arial"/>
            </a:endParaRPr>
          </a:p>
        </p:txBody>
      </p:sp>
      <p:sp>
        <p:nvSpPr>
          <p:cNvPr id="83" name="Google Shape;83;p4"/>
          <p:cNvSpPr txBox="1"/>
          <p:nvPr/>
        </p:nvSpPr>
        <p:spPr bwMode="auto">
          <a:xfrm>
            <a:off x="364575" y="3317606"/>
            <a:ext cx="3296700" cy="5928000"/>
          </a:xfrm>
          <a:prstGeom prst="rect">
            <a:avLst/>
          </a:prstGeom>
          <a:noFill/>
          <a:ln>
            <a:noFill/>
          </a:ln>
        </p:spPr>
        <p:txBody>
          <a:bodyPr spcFirstLastPara="1" wrap="square" lIns="0" tIns="12700" rIns="0" bIns="0" anchor="t" anchorCtr="0">
            <a:noAutofit/>
          </a:bodyPr>
          <a:lstStyle/>
          <a:p>
            <a:pPr marL="0" marR="0" lvl="0" indent="0" algn="just">
              <a:lnSpc>
                <a:spcPct val="114999"/>
              </a:lnSpc>
              <a:spcBef>
                <a:spcPts val="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Aujourd’hui, il est très difficile d’estimer le nombre d’appels de secours émis par ce public : malgré la mise en place d’un service d’alerte en visioconférence en 2019 (le 114), récent donc, </a:t>
            </a:r>
            <a:r>
              <a:rPr lang="fr-FR" sz="1000" b="1" i="0" u="none" strike="noStrike" cap="none" dirty="0">
                <a:solidFill>
                  <a:schemeClr val="dk1"/>
                </a:solidFill>
                <a:latin typeface="Arial"/>
                <a:ea typeface="Arial"/>
                <a:cs typeface="Arial"/>
              </a:rPr>
              <a:t>les associations d’usagers rapportent une habitude de non-recours aux appels d’urgence. </a:t>
            </a:r>
            <a:r>
              <a:rPr lang="fr-FR" sz="1000" b="0" i="0" u="none" strike="noStrike" cap="none" dirty="0">
                <a:solidFill>
                  <a:schemeClr val="dk1"/>
                </a:solidFill>
                <a:latin typeface="Arial"/>
                <a:ea typeface="Arial"/>
                <a:cs typeface="Arial"/>
              </a:rPr>
              <a:t>La population sourde ou malentendante, très (trop) souvent, développe ses propres stratégies de secours basées sur </a:t>
            </a:r>
            <a:r>
              <a:rPr lang="fr-FR" sz="1000" dirty="0">
                <a:solidFill>
                  <a:schemeClr val="dk1"/>
                </a:solidFill>
              </a:rPr>
              <a:t>ses</a:t>
            </a:r>
            <a:r>
              <a:rPr lang="fr-FR" sz="1000" b="0" i="0" u="none" strike="noStrike" cap="none" dirty="0">
                <a:solidFill>
                  <a:schemeClr val="dk1"/>
                </a:solidFill>
                <a:latin typeface="Arial"/>
                <a:ea typeface="Arial"/>
                <a:cs typeface="Arial"/>
              </a:rPr>
              <a:t> ressources propres</a:t>
            </a:r>
            <a:r>
              <a:rPr lang="fr-FR" sz="1000" dirty="0">
                <a:solidFill>
                  <a:schemeClr val="dk1"/>
                </a:solidFill>
              </a:rPr>
              <a:t> et </a:t>
            </a:r>
            <a:r>
              <a:rPr lang="fr-FR" sz="1000" b="0" i="0" u="none" strike="noStrike" cap="none" dirty="0">
                <a:solidFill>
                  <a:schemeClr val="dk1"/>
                </a:solidFill>
                <a:latin typeface="Arial"/>
                <a:ea typeface="Arial"/>
                <a:cs typeface="Arial"/>
              </a:rPr>
              <a:t>inévitablement inégales (entourage proche, distance aux services médicaux…). Il est donc aussi très difficile d’estimer le nombre de situations qui auraient pu spontanément générer un appel aux sapeurs-pompiers.</a:t>
            </a:r>
            <a:endParaRPr dirty="0"/>
          </a:p>
          <a:p>
            <a:pPr marL="0" marR="0" lvl="0" indent="0" algn="just">
              <a:lnSpc>
                <a:spcPct val="114999"/>
              </a:lnSpc>
              <a:spcBef>
                <a:spcPts val="0"/>
              </a:spcBef>
              <a:spcAft>
                <a:spcPts val="0"/>
              </a:spcAft>
              <a:buClr>
                <a:srgbClr val="000000"/>
              </a:buClr>
              <a:buSzPts val="1000"/>
              <a:buFont typeface="Arial"/>
              <a:buNone/>
              <a:defRPr/>
            </a:pPr>
            <a:endParaRPr lang="fr-FR" sz="800" dirty="0">
              <a:solidFill>
                <a:schemeClr val="dk1"/>
              </a:solidFill>
            </a:endParaRPr>
          </a:p>
          <a:p>
            <a:pPr marL="0" marR="0" lvl="0" indent="0" algn="just">
              <a:lnSpc>
                <a:spcPct val="114999"/>
              </a:lnSpc>
              <a:spcBef>
                <a:spcPts val="0"/>
              </a:spcBef>
              <a:spcAft>
                <a:spcPts val="0"/>
              </a:spcAft>
              <a:buClr>
                <a:srgbClr val="000000"/>
              </a:buClr>
              <a:buSzPts val="1000"/>
              <a:buFont typeface="Arial"/>
              <a:buNone/>
              <a:defRPr/>
            </a:pPr>
            <a:r>
              <a:rPr lang="fr" sz="1000" b="0" i="0" u="none" strike="noStrike" cap="none" dirty="0">
                <a:solidFill>
                  <a:schemeClr val="dk1"/>
                </a:solidFill>
                <a:latin typeface="Arial"/>
                <a:ea typeface="Arial"/>
                <a:cs typeface="Arial"/>
              </a:rPr>
              <a:t>Pour les cas dans lesquels l’alerte est lancée et la victime secourue, il faut savoir qu’aujourd’hui, moins de 10 sapeurs-pompiers en France sont locuteurs de la Langue des Signes Française (LSF). </a:t>
            </a:r>
            <a:r>
              <a:rPr lang="fr-FR" sz="1000" b="1" i="0" u="none" strike="noStrike" cap="none" dirty="0">
                <a:solidFill>
                  <a:schemeClr val="dk1"/>
                </a:solidFill>
                <a:latin typeface="Arial"/>
                <a:ea typeface="Arial"/>
                <a:cs typeface="Arial"/>
              </a:rPr>
              <a:t>Parallèlement, la population sourde ou malentendante est en situation d’ « illettrisme fonctionnel », 50 à 70 % d’entre eux ne maitrisent pas la langue française écrite</a:t>
            </a:r>
            <a:r>
              <a:rPr lang="fr-FR" sz="1000" b="0" i="0" u="none" strike="noStrike" cap="none" dirty="0">
                <a:solidFill>
                  <a:schemeClr val="dk1"/>
                </a:solidFill>
                <a:latin typeface="Arial"/>
                <a:ea typeface="Arial"/>
                <a:cs typeface="Arial"/>
              </a:rPr>
              <a:t>. Inconscients de cette situation, les sapeurs-pompiers ont un recours spontané au papier/crayon pour communiquer, ce qui les met en difficulté.</a:t>
            </a:r>
            <a:endParaRPr dirty="0"/>
          </a:p>
          <a:p>
            <a:pPr marL="0" marR="0" lvl="0" indent="0" algn="just">
              <a:lnSpc>
                <a:spcPct val="114999"/>
              </a:lnSpc>
              <a:spcBef>
                <a:spcPts val="0"/>
              </a:spcBef>
              <a:spcAft>
                <a:spcPts val="0"/>
              </a:spcAft>
              <a:buClr>
                <a:srgbClr val="000000"/>
              </a:buClr>
              <a:buSzPts val="1000"/>
              <a:buFont typeface="Arial"/>
              <a:buNone/>
              <a:defRPr/>
            </a:pPr>
            <a:r>
              <a:rPr lang="fr" sz="1000" b="0" i="0" u="none" strike="noStrike" cap="none" dirty="0">
                <a:solidFill>
                  <a:schemeClr val="dk1"/>
                </a:solidFill>
                <a:latin typeface="Arial"/>
                <a:ea typeface="Arial"/>
                <a:cs typeface="Arial"/>
              </a:rPr>
              <a:t>En effet, faute de ces connaissances et d’outils adaptés, la plupart d’entre nous utilisent spontanément l’écrit</a:t>
            </a:r>
            <a:r>
              <a:rPr lang="fr" sz="1000" dirty="0">
                <a:solidFill>
                  <a:schemeClr val="dk1"/>
                </a:solidFill>
              </a:rPr>
              <a:t>.</a:t>
            </a:r>
            <a:endParaRPr dirty="0"/>
          </a:p>
          <a:p>
            <a:pPr marL="0" marR="0" lvl="0" indent="0" algn="just">
              <a:lnSpc>
                <a:spcPct val="114999"/>
              </a:lnSpc>
              <a:spcBef>
                <a:spcPts val="0"/>
              </a:spcBef>
              <a:spcAft>
                <a:spcPts val="0"/>
              </a:spcAft>
              <a:buClr>
                <a:srgbClr val="000000"/>
              </a:buClr>
              <a:buSzPts val="1000"/>
              <a:buFont typeface="Arial"/>
              <a:buNone/>
              <a:defRPr/>
            </a:pPr>
            <a:endParaRPr lang="fr" sz="800" b="0" i="0" u="none" strike="noStrike" cap="none" dirty="0">
              <a:solidFill>
                <a:schemeClr val="dk1"/>
              </a:solidFill>
              <a:latin typeface="Arial"/>
              <a:ea typeface="Arial"/>
              <a:cs typeface="Arial"/>
            </a:endParaRPr>
          </a:p>
          <a:p>
            <a:pPr marL="0" marR="0" lvl="0" indent="0" algn="just">
              <a:lnSpc>
                <a:spcPct val="114999"/>
              </a:lnSpc>
              <a:spcBef>
                <a:spcPts val="0"/>
              </a:spcBef>
              <a:spcAft>
                <a:spcPts val="0"/>
              </a:spcAft>
              <a:buClr>
                <a:srgbClr val="000000"/>
              </a:buClr>
              <a:buSzPts val="1000"/>
              <a:buFont typeface="Arial"/>
              <a:buNone/>
              <a:defRPr/>
            </a:pPr>
            <a:r>
              <a:rPr lang="fr" sz="1000" b="0" i="0" u="none" strike="noStrike" cap="none" dirty="0">
                <a:solidFill>
                  <a:schemeClr val="dk1"/>
                </a:solidFill>
                <a:latin typeface="Arial"/>
                <a:ea typeface="Arial"/>
                <a:cs typeface="Arial"/>
              </a:rPr>
              <a:t>Au-delà d’être un vrai enjeu d’accès au service public de secours, c’est une problématique d’égalité d’accès au service public de santé dans sa globalité dont il est question. En effet, l’intervention des sapeurs-pompiers est un chaînon pivot du parcours de prise en charge médicale. La qualité de notre intervention, sur les plans humain et médical, est cruciale pour la suite du parcours. </a:t>
            </a:r>
            <a:endParaRPr sz="1000" b="0" i="0" u="none" strike="noStrike" cap="none" dirty="0">
              <a:solidFill>
                <a:schemeClr val="dk1"/>
              </a:solidFill>
              <a:latin typeface="Arial"/>
              <a:ea typeface="Arial"/>
              <a:cs typeface="Arial"/>
            </a:endParaRPr>
          </a:p>
        </p:txBody>
      </p:sp>
      <p:sp>
        <p:nvSpPr>
          <p:cNvPr id="84" name="Google Shape;84;p4"/>
          <p:cNvSpPr txBox="1"/>
          <p:nvPr/>
        </p:nvSpPr>
        <p:spPr bwMode="auto">
          <a:xfrm>
            <a:off x="3898400" y="3317606"/>
            <a:ext cx="3296700" cy="5241500"/>
          </a:xfrm>
          <a:prstGeom prst="rect">
            <a:avLst/>
          </a:prstGeom>
          <a:noFill/>
          <a:ln>
            <a:noFill/>
          </a:ln>
        </p:spPr>
        <p:txBody>
          <a:bodyPr spcFirstLastPara="1" wrap="square" lIns="0" tIns="12700" rIns="0" bIns="0" anchor="t" anchorCtr="0">
            <a:noAutofit/>
          </a:bodyPr>
          <a:lstStyle/>
          <a:p>
            <a:pPr algn="just">
              <a:lnSpc>
                <a:spcPct val="114999"/>
              </a:lnSpc>
              <a:buSzPts val="1000"/>
              <a:defRPr/>
            </a:pPr>
            <a:r>
              <a:rPr lang="fr-FR" sz="1000" b="0" i="0" u="none" strike="noStrike" cap="none" dirty="0">
                <a:solidFill>
                  <a:schemeClr val="dk1"/>
                </a:solidFill>
                <a:latin typeface="Arial"/>
                <a:ea typeface="Arial"/>
                <a:cs typeface="Arial"/>
              </a:rPr>
              <a:t>Tout d’abord, sur le plan humain, le sapeur-pompier est le premier professionnel que la victime rencontre physiquement dans son parcours de prise en charge ; la première étape de sa mission est d’établir un lien rassurant et efficace avec la victime. Si nous ne pouvons pas communiquer ensemble, la situation devient extrêmement anxiogène, c’est potentiellement un facteur aggravant de son état de santé.</a:t>
            </a:r>
            <a:endParaRPr lang="fr" sz="1000" b="0" i="0" u="none" strike="noStrike" cap="none" dirty="0">
              <a:solidFill>
                <a:schemeClr val="dk1"/>
              </a:solidFill>
              <a:latin typeface="Arial"/>
              <a:ea typeface="Arial"/>
              <a:cs typeface="Arial"/>
            </a:endParaRPr>
          </a:p>
          <a:p>
            <a:pPr marL="0" marR="0" lvl="0" indent="0" algn="just">
              <a:lnSpc>
                <a:spcPct val="114999"/>
              </a:lnSpc>
              <a:spcBef>
                <a:spcPts val="0"/>
              </a:spcBef>
              <a:spcAft>
                <a:spcPts val="0"/>
              </a:spcAft>
              <a:buClr>
                <a:srgbClr val="000000"/>
              </a:buClr>
              <a:buSzPts val="1000"/>
              <a:buFont typeface="Arial"/>
              <a:buNone/>
              <a:defRPr/>
            </a:pPr>
            <a:endParaRPr lang="fr" sz="800" dirty="0">
              <a:solidFill>
                <a:schemeClr val="dk1"/>
              </a:solidFill>
            </a:endParaRPr>
          </a:p>
          <a:p>
            <a:pPr marL="0" marR="0" lvl="0" indent="0" algn="just">
              <a:lnSpc>
                <a:spcPct val="114999"/>
              </a:lnSpc>
              <a:spcBef>
                <a:spcPts val="0"/>
              </a:spcBef>
              <a:spcAft>
                <a:spcPts val="0"/>
              </a:spcAft>
              <a:buClr>
                <a:srgbClr val="000000"/>
              </a:buClr>
              <a:buSzPts val="1000"/>
              <a:buFont typeface="Arial"/>
              <a:buNone/>
              <a:defRPr/>
            </a:pPr>
            <a:r>
              <a:rPr lang="fr-FR" sz="1000" b="0" i="0" u="none" strike="noStrike" cap="none" dirty="0">
                <a:solidFill>
                  <a:schemeClr val="dk1"/>
                </a:solidFill>
                <a:latin typeface="Arial"/>
                <a:ea typeface="Arial"/>
                <a:cs typeface="Arial"/>
              </a:rPr>
              <a:t>Sur le plan médical, nous, sapeurs-pompiers, réalisons un pré-diagnostic transmis au médecin régulateur du SAMU, il permet de qualifier le niveau d’urgence de la situation et d’orienter la victime vers le bon service médical. Un défaut de communication peut rendre approximatif ou incomplet au mieux, voire erroné au pire, le bilan réalisé auprès d’une victime. Les déclarations d’une victime sont un faisceau d’indices cruciaux pour orienter</a:t>
            </a:r>
            <a:r>
              <a:rPr lang="fr-FR" sz="1000" dirty="0">
                <a:solidFill>
                  <a:schemeClr val="dk1"/>
                </a:solidFill>
              </a:rPr>
              <a:t>. N</a:t>
            </a:r>
            <a:r>
              <a:rPr lang="fr-FR" sz="1000" b="0" i="0" u="none" strike="noStrike" cap="none" dirty="0">
                <a:solidFill>
                  <a:schemeClr val="dk1"/>
                </a:solidFill>
                <a:latin typeface="Arial"/>
                <a:ea typeface="Arial"/>
                <a:cs typeface="Arial"/>
              </a:rPr>
              <a:t>ous ne pouvons pas nous permettre de nous baser sur des interprétations ou </a:t>
            </a:r>
            <a:r>
              <a:rPr lang="fr-FR" sz="1000" dirty="0">
                <a:solidFill>
                  <a:schemeClr val="dk1"/>
                </a:solidFill>
              </a:rPr>
              <a:t>sur</a:t>
            </a:r>
            <a:r>
              <a:rPr lang="fr-FR" sz="1000" b="0" i="0" u="none" strike="noStrike" cap="none" dirty="0">
                <a:solidFill>
                  <a:schemeClr val="dk1"/>
                </a:solidFill>
                <a:latin typeface="Arial"/>
                <a:ea typeface="Arial"/>
                <a:cs typeface="Arial"/>
              </a:rPr>
              <a:t> la seule déduction faite par les sapeurs-pompiers à partir de notre expérience. </a:t>
            </a:r>
            <a:endParaRPr dirty="0"/>
          </a:p>
          <a:p>
            <a:pPr marL="0" marR="0" lvl="0" indent="0" algn="just">
              <a:lnSpc>
                <a:spcPct val="114999"/>
              </a:lnSpc>
              <a:spcBef>
                <a:spcPts val="0"/>
              </a:spcBef>
              <a:spcAft>
                <a:spcPts val="0"/>
              </a:spcAft>
              <a:buClr>
                <a:srgbClr val="000000"/>
              </a:buClr>
              <a:buSzPts val="1000"/>
              <a:buFont typeface="Arial"/>
              <a:buNone/>
              <a:defRPr/>
            </a:pPr>
            <a:endParaRPr lang="fr" sz="800" b="0" i="0" u="none" strike="noStrike" cap="none" dirty="0">
              <a:solidFill>
                <a:schemeClr val="dk1"/>
              </a:solidFill>
              <a:latin typeface="Arial"/>
              <a:ea typeface="Arial"/>
              <a:cs typeface="Arial"/>
            </a:endParaRPr>
          </a:p>
          <a:p>
            <a:pPr marL="0" marR="0" lvl="0" indent="0" algn="just">
              <a:lnSpc>
                <a:spcPct val="114999"/>
              </a:lnSpc>
              <a:spcBef>
                <a:spcPts val="0"/>
              </a:spcBef>
              <a:spcAft>
                <a:spcPts val="0"/>
              </a:spcAft>
              <a:buClr>
                <a:srgbClr val="000000"/>
              </a:buClr>
              <a:buSzPts val="1000"/>
              <a:buFont typeface="Arial"/>
              <a:buNone/>
              <a:defRPr/>
            </a:pPr>
            <a:r>
              <a:rPr lang="fr" sz="1000" b="0" i="0" u="none" strike="noStrike" cap="none" dirty="0">
                <a:solidFill>
                  <a:schemeClr val="dk1"/>
                </a:solidFill>
                <a:latin typeface="Arial"/>
                <a:ea typeface="Arial"/>
                <a:cs typeface="Arial"/>
              </a:rPr>
              <a:t>Le centre relais 114 a été une première marche significative vers l’égalité d’accès au service public de santé pour les personnes sourdes ou malentendantes.</a:t>
            </a:r>
            <a:endParaRPr dirty="0"/>
          </a:p>
          <a:p>
            <a:pPr marL="0" marR="0" lvl="0" indent="0" algn="just">
              <a:lnSpc>
                <a:spcPct val="114999"/>
              </a:lnSpc>
              <a:spcBef>
                <a:spcPts val="0"/>
              </a:spcBef>
              <a:spcAft>
                <a:spcPts val="0"/>
              </a:spcAft>
              <a:buClr>
                <a:srgbClr val="000000"/>
              </a:buClr>
              <a:buSzPts val="1000"/>
              <a:buFont typeface="Arial"/>
              <a:buNone/>
              <a:defRPr/>
            </a:pPr>
            <a:r>
              <a:rPr lang="fr" sz="1000" dirty="0">
                <a:solidFill>
                  <a:schemeClr val="dk1"/>
                </a:solidFill>
              </a:rPr>
              <a:t>Il est aujourd’hui temps de construire le relais adapté pour les équipes intervenant à la suite du déclenchement des secours sur le terrain. Il est devenu indispensable de fournir des compétences et outils à l’ensemble des sapeurs-pompiers pour prendre en charge cette population.</a:t>
            </a:r>
            <a:endParaRPr sz="3500" b="1" i="0" u="none" strike="noStrike" cap="none" dirty="0">
              <a:solidFill>
                <a:srgbClr val="000091"/>
              </a:solidFill>
              <a:latin typeface="Arial"/>
              <a:ea typeface="Arial"/>
              <a:cs typeface="Arial"/>
            </a:endParaRPr>
          </a:p>
          <a:p>
            <a:pPr marL="0" marR="0" lvl="0" indent="0" algn="just">
              <a:lnSpc>
                <a:spcPct val="114999"/>
              </a:lnSpc>
              <a:spcBef>
                <a:spcPts val="0"/>
              </a:spcBef>
              <a:spcAft>
                <a:spcPts val="0"/>
              </a:spcAft>
              <a:buClr>
                <a:srgbClr val="000000"/>
              </a:buClr>
              <a:buSzPts val="1000"/>
              <a:buFont typeface="Arial"/>
              <a:buNone/>
              <a:defRPr/>
            </a:pPr>
            <a:endParaRPr sz="1000" b="0" i="0" u="none" strike="noStrike" cap="none" dirty="0">
              <a:solidFill>
                <a:schemeClr val="dk1"/>
              </a:solidFill>
              <a:latin typeface="Arial"/>
              <a:ea typeface="Arial"/>
              <a:cs typeface="Arial"/>
            </a:endParaRPr>
          </a:p>
          <a:p>
            <a:pPr marL="0" marR="0" lvl="0" indent="0" algn="l">
              <a:lnSpc>
                <a:spcPct val="100000"/>
              </a:lnSpc>
              <a:spcBef>
                <a:spcPts val="900"/>
              </a:spcBef>
              <a:spcAft>
                <a:spcPts val="0"/>
              </a:spcAft>
              <a:buClr>
                <a:srgbClr val="000000"/>
              </a:buClr>
              <a:buSzPts val="3500"/>
              <a:buFont typeface="Arial"/>
              <a:buNone/>
              <a:defRPr/>
            </a:pPr>
            <a:endParaRPr sz="3500" b="1" i="0" u="none" strike="noStrike" cap="none" dirty="0">
              <a:solidFill>
                <a:srgbClr val="000091"/>
              </a:solidFill>
              <a:latin typeface="Arial"/>
              <a:ea typeface="Arial"/>
              <a:cs typeface="Arial"/>
            </a:endParaRPr>
          </a:p>
        </p:txBody>
      </p:sp>
      <p:sp>
        <p:nvSpPr>
          <p:cNvPr id="85" name="Google Shape;85;p4"/>
          <p:cNvSpPr txBox="1"/>
          <p:nvPr/>
        </p:nvSpPr>
        <p:spPr bwMode="auto">
          <a:xfrm>
            <a:off x="3898400" y="8538821"/>
            <a:ext cx="3296700" cy="1413568"/>
          </a:xfrm>
          <a:prstGeom prst="rect">
            <a:avLst/>
          </a:prstGeom>
          <a:solidFill>
            <a:srgbClr val="000091"/>
          </a:solidFill>
          <a:ln>
            <a:solidFill>
              <a:srgbClr val="FF0000"/>
            </a:solidFill>
          </a:ln>
        </p:spPr>
        <p:txBody>
          <a:bodyPr spcFirstLastPara="1" wrap="square" lIns="91425" tIns="91425" rIns="91425" bIns="91425" anchor="ctr" anchorCtr="0">
            <a:noAutofit/>
          </a:bodyPr>
          <a:lstStyle/>
          <a:p>
            <a:pPr marL="0" marR="0" lvl="0" indent="0" algn="just">
              <a:lnSpc>
                <a:spcPct val="100000"/>
              </a:lnSpc>
              <a:spcBef>
                <a:spcPts val="0"/>
              </a:spcBef>
              <a:spcAft>
                <a:spcPts val="0"/>
              </a:spcAft>
              <a:buClr>
                <a:srgbClr val="000000"/>
              </a:buClr>
              <a:buSzPts val="1000"/>
              <a:buFont typeface="Arial"/>
              <a:buNone/>
              <a:defRPr/>
            </a:pPr>
            <a:r>
              <a:rPr lang="fr" sz="1000" b="0" i="0" u="none" strike="noStrike" cap="none" dirty="0">
                <a:solidFill>
                  <a:srgbClr val="FFFFFF"/>
                </a:solidFill>
                <a:latin typeface="Arial"/>
                <a:ea typeface="Arial"/>
                <a:cs typeface="Arial"/>
              </a:rPr>
              <a:t>C’est l’ensemble du parcours de prise en charge qu’il faut outiller pour se donner les moyens d’un service public de santé vraiment inclusif.</a:t>
            </a:r>
          </a:p>
          <a:p>
            <a:pPr marL="0" marR="0" lvl="0" indent="0" algn="just">
              <a:lnSpc>
                <a:spcPct val="100000"/>
              </a:lnSpc>
              <a:spcBef>
                <a:spcPts val="0"/>
              </a:spcBef>
              <a:spcAft>
                <a:spcPts val="0"/>
              </a:spcAft>
              <a:buClr>
                <a:srgbClr val="000000"/>
              </a:buClr>
              <a:buSzPts val="1000"/>
              <a:buFont typeface="Arial"/>
              <a:buNone/>
              <a:defRPr/>
            </a:pPr>
            <a:endParaRPr sz="1000" b="0" i="0" u="none" strike="noStrike" cap="none" dirty="0">
              <a:solidFill>
                <a:srgbClr val="FFFFFF"/>
              </a:solidFill>
              <a:latin typeface="Arial"/>
              <a:ea typeface="Arial"/>
              <a:cs typeface="Arial"/>
            </a:endParaRPr>
          </a:p>
          <a:p>
            <a:pPr marL="0" marR="0" lvl="0" indent="0" algn="just">
              <a:lnSpc>
                <a:spcPct val="100000"/>
              </a:lnSpc>
              <a:spcBef>
                <a:spcPts val="0"/>
              </a:spcBef>
              <a:spcAft>
                <a:spcPts val="0"/>
              </a:spcAft>
              <a:buClr>
                <a:srgbClr val="000000"/>
              </a:buClr>
              <a:buSzPts val="1000"/>
              <a:buFont typeface="Arial"/>
              <a:buNone/>
              <a:defRPr/>
            </a:pPr>
            <a:r>
              <a:rPr lang="fr" sz="1000" b="0" i="0" u="none" strike="noStrike" cap="none" dirty="0">
                <a:solidFill>
                  <a:srgbClr val="FFFFFF"/>
                </a:solidFill>
                <a:latin typeface="Arial"/>
                <a:ea typeface="Arial"/>
                <a:cs typeface="Arial"/>
              </a:rPr>
              <a:t>Aujourd’hui, le succès de la prise en charge des personnes sourdes ou malentendantes </a:t>
            </a:r>
            <a:r>
              <a:rPr lang="fr" sz="1000" b="0" i="0" u="sng" strike="noStrike" cap="none" dirty="0">
                <a:solidFill>
                  <a:srgbClr val="FFFFFF"/>
                </a:solidFill>
                <a:latin typeface="Arial"/>
                <a:ea typeface="Arial"/>
                <a:cs typeface="Arial"/>
              </a:rPr>
              <a:t>repose sur leur capacité à se sur-adapter à nos outils alors même que nous sommes en train de leur porter secours.</a:t>
            </a:r>
            <a:endParaRPr sz="1000" b="0" i="0" u="sng" strike="noStrike" cap="none" dirty="0">
              <a:solidFill>
                <a:srgbClr val="FFFFFF"/>
              </a:solidFill>
              <a:latin typeface="Arial"/>
              <a:ea typeface="Arial"/>
              <a:cs typeface="Arial"/>
            </a:endParaRPr>
          </a:p>
        </p:txBody>
      </p:sp>
      <p:sp>
        <p:nvSpPr>
          <p:cNvPr id="86" name="Google Shape;86;p4"/>
          <p:cNvSpPr/>
          <p:nvPr/>
        </p:nvSpPr>
        <p:spPr bwMode="auto">
          <a:xfrm>
            <a:off x="347300" y="309575"/>
            <a:ext cx="6847800" cy="491100"/>
          </a:xfrm>
          <a:prstGeom prst="rect">
            <a:avLst/>
          </a:prstGeom>
          <a:solidFill>
            <a:srgbClr val="000091"/>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i="0" u="none" strike="noStrike" cap="none">
                <a:solidFill>
                  <a:srgbClr val="FFFFFF"/>
                </a:solidFill>
                <a:latin typeface="Arial"/>
                <a:ea typeface="Arial"/>
                <a:cs typeface="Arial"/>
              </a:rPr>
              <a:t>1. Contexte du projet</a:t>
            </a:r>
            <a:endParaRPr sz="2500" b="1" i="0" u="none" strike="noStrike" cap="none">
              <a:solidFill>
                <a:srgbClr val="000000"/>
              </a:solidFill>
              <a:latin typeface="Arial"/>
              <a:ea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bwMode="auto">
        <a:xfrm>
          <a:off x="0" y="0"/>
          <a:ext cx="0" cy="0"/>
          <a:chOff x="0" y="0"/>
          <a:chExt cx="0" cy="0"/>
        </a:xfrm>
      </p:grpSpPr>
      <p:sp>
        <p:nvSpPr>
          <p:cNvPr id="91" name="Google Shape;91;p5"/>
          <p:cNvSpPr/>
          <p:nvPr/>
        </p:nvSpPr>
        <p:spPr bwMode="auto">
          <a:xfrm rot="10800000">
            <a:off x="3562938" y="1746113"/>
            <a:ext cx="433800" cy="290400"/>
          </a:xfrm>
          <a:prstGeom prst="triangle">
            <a:avLst>
              <a:gd name="adj" fmla="val 51343"/>
            </a:avLst>
          </a:prstGeom>
          <a:solidFill>
            <a:srgbClr val="000091"/>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92" name="Google Shape;92;p5"/>
          <p:cNvSpPr/>
          <p:nvPr/>
        </p:nvSpPr>
        <p:spPr bwMode="auto">
          <a:xfrm>
            <a:off x="331044" y="947387"/>
            <a:ext cx="6897600" cy="801091"/>
          </a:xfrm>
          <a:prstGeom prst="rect">
            <a:avLst/>
          </a:prstGeom>
          <a:solidFill>
            <a:srgbClr val="000091"/>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93" name="Google Shape;93;p5"/>
          <p:cNvSpPr txBox="1"/>
          <p:nvPr/>
        </p:nvSpPr>
        <p:spPr bwMode="auto">
          <a:xfrm>
            <a:off x="331044" y="906354"/>
            <a:ext cx="6835100" cy="791682"/>
          </a:xfrm>
          <a:prstGeom prst="rect">
            <a:avLst/>
          </a:prstGeom>
          <a:noFill/>
          <a:ln>
            <a:noFill/>
          </a:ln>
        </p:spPr>
        <p:txBody>
          <a:bodyPr spcFirstLastPara="1" wrap="square" lIns="0" tIns="24750" rIns="0" bIns="0" anchor="ctr" anchorCtr="0">
            <a:noAutofit/>
          </a:bodyPr>
          <a:lstStyle/>
          <a:p>
            <a:pPr marL="12700" marR="0" lvl="0" indent="0" algn="ctr">
              <a:lnSpc>
                <a:spcPct val="118750"/>
              </a:lnSpc>
              <a:spcBef>
                <a:spcPts val="0"/>
              </a:spcBef>
              <a:spcAft>
                <a:spcPts val="0"/>
              </a:spcAft>
              <a:buClr>
                <a:srgbClr val="000000"/>
              </a:buClr>
              <a:buSzPts val="1400"/>
              <a:buFont typeface="Arial"/>
              <a:buNone/>
              <a:defRPr/>
            </a:pPr>
            <a:r>
              <a:rPr lang="fr" sz="1250" b="1" i="0" u="none" strike="noStrike" cap="none">
                <a:solidFill>
                  <a:srgbClr val="FFFFFF"/>
                </a:solidFill>
                <a:latin typeface="Helvetica Neue"/>
                <a:ea typeface="Helvetica Neue"/>
                <a:cs typeface="Helvetica Neue"/>
              </a:rPr>
              <a:t>Le secours sur le terrain est le maillon faible de la prise en charge des victimes sourdes </a:t>
            </a:r>
            <a:endParaRPr sz="1250" b="1" i="0" u="none" strike="noStrike" cap="none">
              <a:solidFill>
                <a:srgbClr val="FFFFFF"/>
              </a:solidFill>
              <a:latin typeface="Helvetica Neue"/>
              <a:ea typeface="Helvetica Neue"/>
              <a:cs typeface="Helvetica Neue"/>
            </a:endParaRPr>
          </a:p>
          <a:p>
            <a:pPr marL="12700" marR="0" lvl="0" indent="0" algn="ctr">
              <a:lnSpc>
                <a:spcPct val="118750"/>
              </a:lnSpc>
              <a:spcBef>
                <a:spcPts val="0"/>
              </a:spcBef>
              <a:spcAft>
                <a:spcPts val="0"/>
              </a:spcAft>
              <a:buClr>
                <a:srgbClr val="000000"/>
              </a:buClr>
              <a:buSzPts val="1400"/>
              <a:buFont typeface="Arial"/>
              <a:buNone/>
              <a:defRPr/>
            </a:pPr>
            <a:r>
              <a:rPr lang="fr" sz="1250" b="1" i="0" u="none" strike="noStrike" cap="none">
                <a:solidFill>
                  <a:srgbClr val="FFFFFF"/>
                </a:solidFill>
                <a:latin typeface="Helvetica Neue"/>
                <a:ea typeface="Helvetica Neue"/>
                <a:cs typeface="Helvetica Neue"/>
              </a:rPr>
              <a:t>ou malentendantes. Il est pourtant crucial pour la suite du parcours.</a:t>
            </a:r>
            <a:endParaRPr sz="1250" b="1" i="0" u="none" strike="noStrike" cap="none">
              <a:solidFill>
                <a:srgbClr val="FFFFFF"/>
              </a:solidFill>
              <a:latin typeface="Helvetica Neue"/>
              <a:ea typeface="Helvetica Neue"/>
              <a:cs typeface="Helvetica Neue"/>
            </a:endParaRPr>
          </a:p>
        </p:txBody>
      </p:sp>
      <p:sp>
        <p:nvSpPr>
          <p:cNvPr id="94" name="Google Shape;94;p5"/>
          <p:cNvSpPr txBox="1"/>
          <p:nvPr/>
        </p:nvSpPr>
        <p:spPr bwMode="auto">
          <a:xfrm>
            <a:off x="343244" y="2064360"/>
            <a:ext cx="6847800" cy="386100"/>
          </a:xfrm>
          <a:prstGeom prst="rect">
            <a:avLst/>
          </a:prstGeom>
          <a:noFill/>
          <a:ln>
            <a:noFill/>
          </a:ln>
        </p:spPr>
        <p:txBody>
          <a:bodyPr spcFirstLastPara="1" wrap="square" lIns="0" tIns="12700" rIns="0" bIns="0" anchor="t" anchorCtr="0">
            <a:noAutofit/>
          </a:bodyPr>
          <a:lstStyle/>
          <a:p>
            <a:pPr marL="0" marR="0" lvl="0" indent="0" algn="ctr">
              <a:lnSpc>
                <a:spcPct val="100000"/>
              </a:lnSpc>
              <a:spcBef>
                <a:spcPts val="0"/>
              </a:spcBef>
              <a:spcAft>
                <a:spcPts val="0"/>
              </a:spcAft>
              <a:buClr>
                <a:srgbClr val="000000"/>
              </a:buClr>
              <a:buSzPts val="2000"/>
              <a:buFont typeface="Arial"/>
              <a:buNone/>
              <a:defRPr/>
            </a:pPr>
            <a:r>
              <a:rPr lang="fr" sz="2000" b="1" i="0" u="none" strike="noStrike" cap="none">
                <a:solidFill>
                  <a:srgbClr val="000091"/>
                </a:solidFill>
                <a:latin typeface="Arial"/>
                <a:ea typeface="Arial"/>
                <a:cs typeface="Arial"/>
              </a:rPr>
              <a:t>La norme</a:t>
            </a:r>
            <a:endParaRPr sz="1400" b="1" i="0" u="none" strike="noStrike" cap="none">
              <a:solidFill>
                <a:srgbClr val="000091"/>
              </a:solidFill>
              <a:latin typeface="Arial"/>
              <a:ea typeface="Arial"/>
              <a:cs typeface="Arial"/>
            </a:endParaRPr>
          </a:p>
        </p:txBody>
      </p:sp>
      <p:sp>
        <p:nvSpPr>
          <p:cNvPr id="95" name="Google Shape;95;p5"/>
          <p:cNvSpPr txBox="1"/>
          <p:nvPr/>
        </p:nvSpPr>
        <p:spPr bwMode="auto">
          <a:xfrm>
            <a:off x="584799" y="3614055"/>
            <a:ext cx="6847800" cy="386100"/>
          </a:xfrm>
          <a:prstGeom prst="rect">
            <a:avLst/>
          </a:prstGeom>
          <a:noFill/>
          <a:ln>
            <a:noFill/>
          </a:ln>
        </p:spPr>
        <p:txBody>
          <a:bodyPr spcFirstLastPara="1" wrap="square" lIns="0" tIns="12700" rIns="0" bIns="0" anchor="t" anchorCtr="0">
            <a:noAutofit/>
          </a:bodyPr>
          <a:lstStyle/>
          <a:p>
            <a:pPr marL="0" marR="0" lvl="0" indent="0" algn="ctr">
              <a:lnSpc>
                <a:spcPct val="100000"/>
              </a:lnSpc>
              <a:spcBef>
                <a:spcPts val="0"/>
              </a:spcBef>
              <a:spcAft>
                <a:spcPts val="0"/>
              </a:spcAft>
              <a:buClr>
                <a:srgbClr val="000000"/>
              </a:buClr>
              <a:buSzPts val="2000"/>
              <a:buFont typeface="Arial"/>
              <a:buNone/>
              <a:defRPr/>
            </a:pPr>
            <a:r>
              <a:rPr lang="fr" sz="2000" b="1" i="0" u="none" strike="noStrike" cap="none">
                <a:solidFill>
                  <a:schemeClr val="accent1">
                    <a:lumMod val="50000"/>
                  </a:schemeClr>
                </a:solidFill>
                <a:latin typeface="Arial"/>
                <a:ea typeface="Arial"/>
                <a:cs typeface="Arial"/>
              </a:rPr>
              <a:t>Dans le meilleur des cas</a:t>
            </a:r>
            <a:endParaRPr sz="1400" b="1" i="0" u="none" strike="noStrike" cap="none">
              <a:solidFill>
                <a:schemeClr val="accent1">
                  <a:lumMod val="50000"/>
                </a:schemeClr>
              </a:solidFill>
              <a:latin typeface="Arial"/>
              <a:ea typeface="Arial"/>
              <a:cs typeface="Arial"/>
            </a:endParaRPr>
          </a:p>
        </p:txBody>
      </p:sp>
      <p:sp>
        <p:nvSpPr>
          <p:cNvPr id="96" name="Google Shape;96;p5"/>
          <p:cNvSpPr txBox="1"/>
          <p:nvPr/>
        </p:nvSpPr>
        <p:spPr bwMode="auto">
          <a:xfrm>
            <a:off x="435363" y="5277546"/>
            <a:ext cx="6847800" cy="386100"/>
          </a:xfrm>
          <a:prstGeom prst="rect">
            <a:avLst/>
          </a:prstGeom>
          <a:noFill/>
          <a:ln>
            <a:noFill/>
          </a:ln>
        </p:spPr>
        <p:txBody>
          <a:bodyPr spcFirstLastPara="1" wrap="square" lIns="0" tIns="12700" rIns="0" bIns="0" anchor="t" anchorCtr="0">
            <a:noAutofit/>
          </a:bodyPr>
          <a:lstStyle/>
          <a:p>
            <a:pPr marL="0" marR="0" lvl="0" indent="0" algn="ctr">
              <a:lnSpc>
                <a:spcPct val="100000"/>
              </a:lnSpc>
              <a:spcBef>
                <a:spcPts val="0"/>
              </a:spcBef>
              <a:spcAft>
                <a:spcPts val="0"/>
              </a:spcAft>
              <a:buClr>
                <a:srgbClr val="000000"/>
              </a:buClr>
              <a:buSzPts val="2000"/>
              <a:buFont typeface="Arial"/>
              <a:buNone/>
              <a:defRPr/>
            </a:pPr>
            <a:r>
              <a:rPr lang="fr" sz="2000" b="1" i="0" u="none" strike="noStrike" cap="none">
                <a:solidFill>
                  <a:srgbClr val="ED1A22"/>
                </a:solidFill>
                <a:latin typeface="Arial"/>
                <a:ea typeface="Arial"/>
                <a:cs typeface="Arial"/>
              </a:rPr>
              <a:t>En réalité</a:t>
            </a:r>
            <a:endParaRPr sz="1400" b="1" i="0" u="none" strike="noStrike" cap="none">
              <a:solidFill>
                <a:srgbClr val="ED1A22"/>
              </a:solidFill>
              <a:latin typeface="Arial"/>
              <a:ea typeface="Arial"/>
              <a:cs typeface="Arial"/>
            </a:endParaRPr>
          </a:p>
        </p:txBody>
      </p:sp>
      <p:sp>
        <p:nvSpPr>
          <p:cNvPr id="97" name="Google Shape;97;p5"/>
          <p:cNvSpPr/>
          <p:nvPr/>
        </p:nvSpPr>
        <p:spPr bwMode="auto">
          <a:xfrm>
            <a:off x="787658" y="2557755"/>
            <a:ext cx="6721500" cy="386100"/>
          </a:xfrm>
          <a:prstGeom prst="rightArrow">
            <a:avLst>
              <a:gd name="adj1" fmla="val 50000"/>
              <a:gd name="adj2" fmla="val 50000"/>
            </a:avLst>
          </a:prstGeom>
          <a:solidFill>
            <a:srgbClr val="C9DAF8"/>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nvGrpSpPr>
          <p:cNvPr id="98" name="Google Shape;98;p5"/>
          <p:cNvGrpSpPr/>
          <p:nvPr/>
        </p:nvGrpSpPr>
        <p:grpSpPr bwMode="auto">
          <a:xfrm>
            <a:off x="371380" y="2316355"/>
            <a:ext cx="891600" cy="489300"/>
            <a:chOff x="383575" y="3193225"/>
            <a:chExt cx="891600" cy="489300"/>
          </a:xfrm>
        </p:grpSpPr>
        <p:sp>
          <p:nvSpPr>
            <p:cNvPr id="99" name="Google Shape;99;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Malaise</a:t>
              </a:r>
              <a:endParaRPr sz="1400" b="0" i="0" u="none" strike="noStrike" cap="none">
                <a:solidFill>
                  <a:srgbClr val="000091"/>
                </a:solidFill>
                <a:latin typeface="Arial"/>
                <a:ea typeface="Arial"/>
                <a:cs typeface="Arial"/>
              </a:endParaRPr>
            </a:p>
          </p:txBody>
        </p:sp>
        <p:sp>
          <p:nvSpPr>
            <p:cNvPr id="100" name="Google Shape;100;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01" name="Google Shape;101;p5"/>
          <p:cNvGrpSpPr/>
          <p:nvPr/>
        </p:nvGrpSpPr>
        <p:grpSpPr bwMode="auto">
          <a:xfrm>
            <a:off x="1679130" y="2316355"/>
            <a:ext cx="891600" cy="489300"/>
            <a:chOff x="383575" y="3193225"/>
            <a:chExt cx="891600" cy="489300"/>
          </a:xfrm>
        </p:grpSpPr>
        <p:sp>
          <p:nvSpPr>
            <p:cNvPr id="102" name="Google Shape;102;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18</a:t>
              </a:r>
              <a:endParaRPr sz="1400" b="0" i="0" u="none" strike="noStrike" cap="none">
                <a:solidFill>
                  <a:srgbClr val="000091"/>
                </a:solidFill>
                <a:latin typeface="Arial"/>
                <a:ea typeface="Arial"/>
                <a:cs typeface="Arial"/>
              </a:endParaRPr>
            </a:p>
          </p:txBody>
        </p:sp>
        <p:sp>
          <p:nvSpPr>
            <p:cNvPr id="103" name="Google Shape;103;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04" name="Google Shape;104;p5"/>
          <p:cNvGrpSpPr/>
          <p:nvPr/>
        </p:nvGrpSpPr>
        <p:grpSpPr bwMode="auto">
          <a:xfrm>
            <a:off x="2986880" y="2316355"/>
            <a:ext cx="891600" cy="489300"/>
            <a:chOff x="383575" y="3193225"/>
            <a:chExt cx="891600" cy="489300"/>
          </a:xfrm>
        </p:grpSpPr>
        <p:sp>
          <p:nvSpPr>
            <p:cNvPr id="105" name="Google Shape;105;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VSAV</a:t>
              </a:r>
              <a:endParaRPr sz="1400" b="0" i="0" u="none" strike="noStrike" cap="none">
                <a:solidFill>
                  <a:srgbClr val="000091"/>
                </a:solidFill>
                <a:latin typeface="Arial"/>
                <a:ea typeface="Arial"/>
                <a:cs typeface="Arial"/>
              </a:endParaRPr>
            </a:p>
          </p:txBody>
        </p:sp>
        <p:sp>
          <p:nvSpPr>
            <p:cNvPr id="106" name="Google Shape;106;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07" name="Google Shape;107;p5"/>
          <p:cNvGrpSpPr/>
          <p:nvPr/>
        </p:nvGrpSpPr>
        <p:grpSpPr bwMode="auto">
          <a:xfrm>
            <a:off x="4280853" y="2314780"/>
            <a:ext cx="1232400" cy="680549"/>
            <a:chOff x="199072" y="3001975"/>
            <a:chExt cx="1232400" cy="680549"/>
          </a:xfrm>
        </p:grpSpPr>
        <p:sp>
          <p:nvSpPr>
            <p:cNvPr id="108" name="Google Shape;108;p5"/>
            <p:cNvSpPr txBox="1"/>
            <p:nvPr/>
          </p:nvSpPr>
          <p:spPr bwMode="auto">
            <a:xfrm>
              <a:off x="199072" y="3001975"/>
              <a:ext cx="1232400" cy="653995"/>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Bilan de secours</a:t>
              </a:r>
              <a:br>
                <a:rPr lang="fr" sz="1000" b="0" i="0" u="none" strike="noStrike" cap="none">
                  <a:solidFill>
                    <a:srgbClr val="000091"/>
                  </a:solidFill>
                  <a:latin typeface="Arial"/>
                  <a:ea typeface="Arial"/>
                  <a:cs typeface="Arial"/>
                </a:rPr>
              </a:br>
              <a:endParaRPr sz="1000" b="0" i="0" u="none" strike="noStrike" cap="none">
                <a:solidFill>
                  <a:srgbClr val="000091"/>
                </a:solidFill>
                <a:latin typeface="Arial"/>
                <a:ea typeface="Arial"/>
                <a:cs typeface="Arial"/>
              </a:endParaRPr>
            </a:p>
          </p:txBody>
        </p:sp>
        <p:sp>
          <p:nvSpPr>
            <p:cNvPr id="109" name="Google Shape;109;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grpSp>
        <p:nvGrpSpPr>
          <p:cNvPr id="110" name="Google Shape;110;p5"/>
          <p:cNvGrpSpPr/>
          <p:nvPr/>
        </p:nvGrpSpPr>
        <p:grpSpPr bwMode="auto">
          <a:xfrm>
            <a:off x="5780294" y="2316355"/>
            <a:ext cx="1007400" cy="489300"/>
            <a:chOff x="321839" y="3193225"/>
            <a:chExt cx="1007400" cy="489300"/>
          </a:xfrm>
        </p:grpSpPr>
        <p:sp>
          <p:nvSpPr>
            <p:cNvPr id="111" name="Google Shape;111;p5"/>
            <p:cNvSpPr txBox="1"/>
            <p:nvPr/>
          </p:nvSpPr>
          <p:spPr bwMode="auto">
            <a:xfrm>
              <a:off x="321839" y="3193225"/>
              <a:ext cx="10074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Transport CH</a:t>
              </a:r>
              <a:endParaRPr sz="1400" b="0" i="0" u="none" strike="noStrike" cap="none">
                <a:solidFill>
                  <a:srgbClr val="000091"/>
                </a:solidFill>
                <a:latin typeface="Arial"/>
                <a:ea typeface="Arial"/>
                <a:cs typeface="Arial"/>
              </a:endParaRPr>
            </a:p>
          </p:txBody>
        </p:sp>
        <p:sp>
          <p:nvSpPr>
            <p:cNvPr id="112" name="Google Shape;112;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sp>
        <p:nvSpPr>
          <p:cNvPr id="113" name="Google Shape;113;p5"/>
          <p:cNvSpPr/>
          <p:nvPr/>
        </p:nvSpPr>
        <p:spPr bwMode="auto">
          <a:xfrm>
            <a:off x="758280" y="4148774"/>
            <a:ext cx="6721500" cy="386100"/>
          </a:xfrm>
          <a:prstGeom prst="rightArrow">
            <a:avLst>
              <a:gd name="adj1" fmla="val 50000"/>
              <a:gd name="adj2" fmla="val 50000"/>
            </a:avLst>
          </a:prstGeom>
          <a:solidFill>
            <a:schemeClr val="accent1">
              <a:lumMod val="75000"/>
            </a:schemeClr>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9F79"/>
              </a:solidFill>
              <a:latin typeface="Arial"/>
              <a:ea typeface="Arial"/>
              <a:cs typeface="Arial"/>
            </a:endParaRPr>
          </a:p>
        </p:txBody>
      </p:sp>
      <p:grpSp>
        <p:nvGrpSpPr>
          <p:cNvPr id="114" name="Google Shape;114;p5"/>
          <p:cNvGrpSpPr/>
          <p:nvPr/>
        </p:nvGrpSpPr>
        <p:grpSpPr bwMode="auto">
          <a:xfrm>
            <a:off x="342002" y="3907374"/>
            <a:ext cx="891600" cy="489300"/>
            <a:chOff x="383575" y="3193225"/>
            <a:chExt cx="891600" cy="489300"/>
          </a:xfrm>
        </p:grpSpPr>
        <p:sp>
          <p:nvSpPr>
            <p:cNvPr id="115" name="Google Shape;115;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Malaise</a:t>
              </a:r>
              <a:endParaRPr sz="1400" b="0" i="0" u="none" strike="noStrike" cap="none">
                <a:solidFill>
                  <a:srgbClr val="000091"/>
                </a:solidFill>
                <a:latin typeface="Arial"/>
                <a:ea typeface="Arial"/>
                <a:cs typeface="Arial"/>
              </a:endParaRPr>
            </a:p>
          </p:txBody>
        </p:sp>
        <p:sp>
          <p:nvSpPr>
            <p:cNvPr id="116" name="Google Shape;116;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17" name="Google Shape;117;p5"/>
          <p:cNvGrpSpPr/>
          <p:nvPr/>
        </p:nvGrpSpPr>
        <p:grpSpPr bwMode="auto">
          <a:xfrm>
            <a:off x="1649752" y="3907374"/>
            <a:ext cx="891600" cy="489300"/>
            <a:chOff x="383575" y="3193225"/>
            <a:chExt cx="891600" cy="489300"/>
          </a:xfrm>
        </p:grpSpPr>
        <p:sp>
          <p:nvSpPr>
            <p:cNvPr id="118" name="Google Shape;118;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114</a:t>
              </a:r>
              <a:endParaRPr sz="1400" b="0" i="0" u="none" strike="noStrike" cap="none">
                <a:solidFill>
                  <a:srgbClr val="000091"/>
                </a:solidFill>
                <a:latin typeface="Arial"/>
                <a:ea typeface="Arial"/>
                <a:cs typeface="Arial"/>
              </a:endParaRPr>
            </a:p>
          </p:txBody>
        </p:sp>
        <p:sp>
          <p:nvSpPr>
            <p:cNvPr id="119" name="Google Shape;119;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20" name="Google Shape;120;p5"/>
          <p:cNvGrpSpPr/>
          <p:nvPr/>
        </p:nvGrpSpPr>
        <p:grpSpPr bwMode="auto">
          <a:xfrm>
            <a:off x="2957502" y="3907374"/>
            <a:ext cx="891600" cy="489300"/>
            <a:chOff x="383575" y="3193225"/>
            <a:chExt cx="891600" cy="489300"/>
          </a:xfrm>
        </p:grpSpPr>
        <p:sp>
          <p:nvSpPr>
            <p:cNvPr id="121" name="Google Shape;121;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VSAV</a:t>
              </a:r>
              <a:endParaRPr sz="1400" b="0" i="0" u="none" strike="noStrike" cap="none">
                <a:solidFill>
                  <a:srgbClr val="000091"/>
                </a:solidFill>
                <a:latin typeface="Arial"/>
                <a:ea typeface="Arial"/>
                <a:cs typeface="Arial"/>
              </a:endParaRPr>
            </a:p>
          </p:txBody>
        </p:sp>
        <p:sp>
          <p:nvSpPr>
            <p:cNvPr id="122" name="Google Shape;122;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23" name="Google Shape;123;p5"/>
          <p:cNvGrpSpPr/>
          <p:nvPr/>
        </p:nvGrpSpPr>
        <p:grpSpPr bwMode="auto">
          <a:xfrm>
            <a:off x="4176877" y="3961314"/>
            <a:ext cx="1365900" cy="653995"/>
            <a:chOff x="132322" y="3081330"/>
            <a:chExt cx="1365900" cy="653995"/>
          </a:xfrm>
        </p:grpSpPr>
        <p:sp>
          <p:nvSpPr>
            <p:cNvPr id="124" name="Google Shape;124;p5"/>
            <p:cNvSpPr txBox="1"/>
            <p:nvPr/>
          </p:nvSpPr>
          <p:spPr bwMode="auto">
            <a:xfrm>
              <a:off x="132322" y="3081330"/>
              <a:ext cx="1365900" cy="653995"/>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sngStrike" cap="none">
                  <a:solidFill>
                    <a:srgbClr val="ED1A22"/>
                  </a:solidFill>
                  <a:latin typeface="Arial"/>
                  <a:ea typeface="Arial"/>
                  <a:cs typeface="Arial"/>
                </a:rPr>
                <a:t>Bilan de secours</a:t>
              </a:r>
              <a:br>
                <a:rPr lang="fr" sz="1000" b="0" i="0" u="none" strike="noStrike" cap="none">
                  <a:solidFill>
                    <a:srgbClr val="000091"/>
                  </a:solidFill>
                  <a:latin typeface="Arial"/>
                  <a:ea typeface="Arial"/>
                  <a:cs typeface="Arial"/>
                </a:rPr>
              </a:br>
              <a:endParaRPr sz="1000" b="0" i="0" u="none" strike="noStrike" cap="none">
                <a:solidFill>
                  <a:srgbClr val="000091"/>
                </a:solidFill>
                <a:latin typeface="Arial"/>
                <a:ea typeface="Arial"/>
                <a:cs typeface="Arial"/>
              </a:endParaRPr>
            </a:p>
          </p:txBody>
        </p:sp>
        <p:sp>
          <p:nvSpPr>
            <p:cNvPr id="125" name="Google Shape;125;p5"/>
            <p:cNvSpPr/>
            <p:nvPr/>
          </p:nvSpPr>
          <p:spPr bwMode="auto">
            <a:xfrm>
              <a:off x="770475" y="3587125"/>
              <a:ext cx="95400" cy="95400"/>
            </a:xfrm>
            <a:prstGeom prst="ellipse">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26" name="Google Shape;126;p5"/>
          <p:cNvGrpSpPr/>
          <p:nvPr/>
        </p:nvGrpSpPr>
        <p:grpSpPr bwMode="auto">
          <a:xfrm>
            <a:off x="5750916" y="3907374"/>
            <a:ext cx="1007400" cy="489300"/>
            <a:chOff x="321839" y="3193225"/>
            <a:chExt cx="1007400" cy="489300"/>
          </a:xfrm>
        </p:grpSpPr>
        <p:sp>
          <p:nvSpPr>
            <p:cNvPr id="127" name="Google Shape;127;p5"/>
            <p:cNvSpPr txBox="1"/>
            <p:nvPr/>
          </p:nvSpPr>
          <p:spPr bwMode="auto">
            <a:xfrm>
              <a:off x="321839" y="3193225"/>
              <a:ext cx="10074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Transport CH</a:t>
              </a:r>
              <a:endParaRPr sz="1400" b="0" i="0" u="none" strike="noStrike" cap="none">
                <a:solidFill>
                  <a:srgbClr val="000091"/>
                </a:solidFill>
                <a:latin typeface="Arial"/>
                <a:ea typeface="Arial"/>
                <a:cs typeface="Arial"/>
              </a:endParaRPr>
            </a:p>
          </p:txBody>
        </p:sp>
        <p:sp>
          <p:nvSpPr>
            <p:cNvPr id="128" name="Google Shape;128;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sp>
        <p:nvSpPr>
          <p:cNvPr id="129" name="Google Shape;129;p5"/>
          <p:cNvSpPr/>
          <p:nvPr/>
        </p:nvSpPr>
        <p:spPr bwMode="auto">
          <a:xfrm>
            <a:off x="659750" y="5947694"/>
            <a:ext cx="6721500" cy="386100"/>
          </a:xfrm>
          <a:prstGeom prst="rightArrow">
            <a:avLst>
              <a:gd name="adj1" fmla="val 50000"/>
              <a:gd name="adj2" fmla="val 50000"/>
            </a:avLst>
          </a:prstGeom>
          <a:solidFill>
            <a:srgbClr val="FFFFFF"/>
          </a:solidFill>
          <a:ln w="19050" cap="flat" cmpd="sng">
            <a:solidFill>
              <a:srgbClr val="ED1A2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nvGrpSpPr>
          <p:cNvPr id="130" name="Google Shape;130;p5"/>
          <p:cNvGrpSpPr/>
          <p:nvPr/>
        </p:nvGrpSpPr>
        <p:grpSpPr bwMode="auto">
          <a:xfrm>
            <a:off x="243472" y="5706293"/>
            <a:ext cx="891600" cy="489300"/>
            <a:chOff x="383575" y="3193225"/>
            <a:chExt cx="891600" cy="489300"/>
          </a:xfrm>
        </p:grpSpPr>
        <p:sp>
          <p:nvSpPr>
            <p:cNvPr id="131" name="Google Shape;131;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Malaise</a:t>
              </a:r>
              <a:endParaRPr sz="1400" b="0" i="0" u="none" strike="noStrike" cap="none">
                <a:solidFill>
                  <a:srgbClr val="000091"/>
                </a:solidFill>
                <a:latin typeface="Arial"/>
                <a:ea typeface="Arial"/>
                <a:cs typeface="Arial"/>
              </a:endParaRPr>
            </a:p>
          </p:txBody>
        </p:sp>
        <p:sp>
          <p:nvSpPr>
            <p:cNvPr id="132" name="Google Shape;132;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133" name="Google Shape;133;p5"/>
          <p:cNvGrpSpPr/>
          <p:nvPr/>
        </p:nvGrpSpPr>
        <p:grpSpPr bwMode="auto">
          <a:xfrm>
            <a:off x="3805252" y="5536417"/>
            <a:ext cx="2394300" cy="659177"/>
            <a:chOff x="-382295" y="3023348"/>
            <a:chExt cx="2394300" cy="659177"/>
          </a:xfrm>
        </p:grpSpPr>
        <p:sp>
          <p:nvSpPr>
            <p:cNvPr id="134" name="Google Shape;134;p5"/>
            <p:cNvSpPr txBox="1"/>
            <p:nvPr/>
          </p:nvSpPr>
          <p:spPr bwMode="auto">
            <a:xfrm>
              <a:off x="-382295" y="3023348"/>
              <a:ext cx="2394300" cy="515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ED1A22"/>
                  </a:solidFill>
                  <a:latin typeface="Arial"/>
                  <a:ea typeface="Arial"/>
                  <a:cs typeface="Arial"/>
                </a:rPr>
                <a:t>La personne sourde ou malentendante part au CH par ses propres moyens.</a:t>
              </a:r>
              <a:endParaRPr sz="1400" b="0" i="0" u="none" strike="noStrike" cap="none">
                <a:solidFill>
                  <a:srgbClr val="ED1A22"/>
                </a:solidFill>
                <a:latin typeface="Arial"/>
                <a:ea typeface="Arial"/>
                <a:cs typeface="Arial"/>
              </a:endParaRPr>
            </a:p>
          </p:txBody>
        </p:sp>
        <p:sp>
          <p:nvSpPr>
            <p:cNvPr id="135" name="Google Shape;135;p5"/>
            <p:cNvSpPr/>
            <p:nvPr/>
          </p:nvSpPr>
          <p:spPr bwMode="auto">
            <a:xfrm>
              <a:off x="770475" y="3587125"/>
              <a:ext cx="95400" cy="95400"/>
            </a:xfrm>
            <a:prstGeom prst="ellipse">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ED1A22"/>
                </a:solidFill>
                <a:latin typeface="Arial"/>
                <a:ea typeface="Arial"/>
                <a:cs typeface="Arial"/>
              </a:endParaRPr>
            </a:p>
          </p:txBody>
        </p:sp>
      </p:grpSp>
      <p:sp>
        <p:nvSpPr>
          <p:cNvPr id="136" name="Google Shape;136;p5"/>
          <p:cNvSpPr txBox="1"/>
          <p:nvPr/>
        </p:nvSpPr>
        <p:spPr bwMode="auto">
          <a:xfrm>
            <a:off x="323937" y="288035"/>
            <a:ext cx="6849300" cy="680700"/>
          </a:xfrm>
          <a:prstGeom prst="rect">
            <a:avLst/>
          </a:prstGeom>
          <a:noFill/>
          <a:ln>
            <a:noFill/>
          </a:ln>
        </p:spPr>
        <p:txBody>
          <a:bodyPr spcFirstLastPara="1" wrap="square" lIns="0" tIns="12700" rIns="0" bIns="0" anchor="t" anchorCtr="0">
            <a:noAutofit/>
          </a:bodyPr>
          <a:lstStyle/>
          <a:p>
            <a:pPr marL="12700" marR="0" lvl="0" indent="0" algn="l">
              <a:lnSpc>
                <a:spcPct val="114999"/>
              </a:lnSpc>
              <a:spcBef>
                <a:spcPts val="0"/>
              </a:spcBef>
              <a:spcAft>
                <a:spcPts val="0"/>
              </a:spcAft>
              <a:buClr>
                <a:srgbClr val="000000"/>
              </a:buClr>
              <a:buSzPts val="3500"/>
              <a:buFont typeface="Arial"/>
              <a:buNone/>
              <a:defRPr/>
            </a:pPr>
            <a:r>
              <a:rPr lang="fr" sz="3000" b="1" i="0" u="none" strike="noStrike" cap="none" dirty="0">
                <a:solidFill>
                  <a:srgbClr val="000091"/>
                </a:solidFill>
                <a:latin typeface="Arial"/>
                <a:ea typeface="Arial"/>
                <a:cs typeface="Arial"/>
              </a:rPr>
              <a:t>Le constat…!</a:t>
            </a:r>
            <a:br>
              <a:rPr lang="fr" sz="3000" b="1" i="0" u="none" strike="noStrike" cap="none" dirty="0">
                <a:solidFill>
                  <a:srgbClr val="F28F6A"/>
                </a:solidFill>
                <a:latin typeface="Arial"/>
                <a:ea typeface="Arial"/>
                <a:cs typeface="Arial"/>
              </a:rPr>
            </a:br>
            <a:br>
              <a:rPr lang="fr" sz="3000" b="1" i="0" u="none" strike="noStrike" cap="none" dirty="0">
                <a:solidFill>
                  <a:srgbClr val="F28F6A"/>
                </a:solidFill>
                <a:latin typeface="Arial"/>
                <a:ea typeface="Arial"/>
                <a:cs typeface="Arial"/>
              </a:rPr>
            </a:br>
            <a:endParaRPr sz="3000" b="0" i="0" u="none" strike="noStrike" cap="none" dirty="0">
              <a:solidFill>
                <a:schemeClr val="dk1"/>
              </a:solidFill>
              <a:latin typeface="Arial"/>
              <a:ea typeface="Arial"/>
              <a:cs typeface="Arial"/>
            </a:endParaRPr>
          </a:p>
        </p:txBody>
      </p:sp>
      <p:pic>
        <p:nvPicPr>
          <p:cNvPr id="3" name="Image 2" descr="Une image contenant dessin humoristique, symbole, Graphique&#10;&#10;Description générée automatiquement"/>
          <p:cNvPicPr>
            <a:picLocks noChangeAspect="1"/>
          </p:cNvPicPr>
          <p:nvPr/>
        </p:nvPicPr>
        <p:blipFill>
          <a:blip r:embed="rId2"/>
          <a:stretch/>
        </p:blipFill>
        <p:spPr bwMode="auto">
          <a:xfrm>
            <a:off x="1757999" y="4603809"/>
            <a:ext cx="718784" cy="720000"/>
          </a:xfrm>
          <a:prstGeom prst="rect">
            <a:avLst/>
          </a:prstGeom>
        </p:spPr>
      </p:pic>
      <p:pic>
        <p:nvPicPr>
          <p:cNvPr id="5" name="Image 4" descr="Une image contenant transport, véhicule, Véhicule terrestre, roue&#10;&#10;Description générée automatiquement"/>
          <p:cNvPicPr>
            <a:picLocks noChangeAspect="1"/>
          </p:cNvPicPr>
          <p:nvPr/>
        </p:nvPicPr>
        <p:blipFill>
          <a:blip r:embed="rId3"/>
          <a:stretch/>
        </p:blipFill>
        <p:spPr bwMode="auto">
          <a:xfrm>
            <a:off x="3122008" y="2825255"/>
            <a:ext cx="721218" cy="720000"/>
          </a:xfrm>
          <a:prstGeom prst="rect">
            <a:avLst/>
          </a:prstGeom>
        </p:spPr>
      </p:pic>
      <p:pic>
        <p:nvPicPr>
          <p:cNvPr id="9" name="Image 8" descr="Une image contenant lune, Danse, dessin humoristique, art&#10;&#10;Description générée automatiquement"/>
          <p:cNvPicPr>
            <a:picLocks noChangeAspect="1"/>
          </p:cNvPicPr>
          <p:nvPr/>
        </p:nvPicPr>
        <p:blipFill>
          <a:blip r:embed="rId4"/>
          <a:srcRect r="62532" b="62398"/>
          <a:stretch/>
        </p:blipFill>
        <p:spPr bwMode="auto">
          <a:xfrm>
            <a:off x="1679130" y="2773906"/>
            <a:ext cx="676076" cy="678498"/>
          </a:xfrm>
          <a:prstGeom prst="rect">
            <a:avLst/>
          </a:prstGeom>
        </p:spPr>
      </p:pic>
      <p:pic>
        <p:nvPicPr>
          <p:cNvPr id="15" name="Image 14" descr="Une image contenant dessin humoristique, art&#10;&#10;Description générée automatiquement"/>
          <p:cNvPicPr>
            <a:picLocks noChangeAspect="1"/>
          </p:cNvPicPr>
          <p:nvPr/>
        </p:nvPicPr>
        <p:blipFill>
          <a:blip r:embed="rId5"/>
          <a:stretch/>
        </p:blipFill>
        <p:spPr bwMode="auto">
          <a:xfrm>
            <a:off x="4390417" y="2728917"/>
            <a:ext cx="901523" cy="900000"/>
          </a:xfrm>
          <a:prstGeom prst="rect">
            <a:avLst/>
          </a:prstGeom>
        </p:spPr>
      </p:pic>
      <p:pic>
        <p:nvPicPr>
          <p:cNvPr id="17" name="Image 16" descr="Une image contenant Graphique, silhouette, dessin humoristique, art&#10;&#10;Description générée automatiquement"/>
          <p:cNvPicPr>
            <a:picLocks noChangeAspect="1"/>
          </p:cNvPicPr>
          <p:nvPr/>
        </p:nvPicPr>
        <p:blipFill>
          <a:blip r:embed="rId6"/>
          <a:stretch/>
        </p:blipFill>
        <p:spPr bwMode="auto">
          <a:xfrm>
            <a:off x="4505378" y="4406709"/>
            <a:ext cx="898480" cy="900000"/>
          </a:xfrm>
          <a:prstGeom prst="rect">
            <a:avLst/>
          </a:prstGeom>
        </p:spPr>
      </p:pic>
      <p:pic>
        <p:nvPicPr>
          <p:cNvPr id="19" name="Image 18" descr="Une image contenant croquis, clipart, Dessin au trait, conception&#10;&#10;Description générée automatiquement"/>
          <p:cNvPicPr>
            <a:picLocks noChangeAspect="1"/>
          </p:cNvPicPr>
          <p:nvPr/>
        </p:nvPicPr>
        <p:blipFill>
          <a:blip r:embed="rId7"/>
          <a:stretch/>
        </p:blipFill>
        <p:spPr bwMode="auto">
          <a:xfrm>
            <a:off x="4541318" y="6319189"/>
            <a:ext cx="922167" cy="720000"/>
          </a:xfrm>
          <a:prstGeom prst="rect">
            <a:avLst/>
          </a:prstGeom>
        </p:spPr>
      </p:pic>
      <p:pic>
        <p:nvPicPr>
          <p:cNvPr id="21" name="Image 20" descr="Une image contenant logo, Graphique, symbole&#10;&#10;Description générée automatiquement"/>
          <p:cNvPicPr>
            <a:picLocks noChangeAspect="1"/>
          </p:cNvPicPr>
          <p:nvPr/>
        </p:nvPicPr>
        <p:blipFill>
          <a:blip r:embed="rId8"/>
          <a:stretch/>
        </p:blipFill>
        <p:spPr bwMode="auto">
          <a:xfrm>
            <a:off x="466053" y="2679158"/>
            <a:ext cx="720000" cy="720000"/>
          </a:xfrm>
          <a:prstGeom prst="rect">
            <a:avLst/>
          </a:prstGeom>
        </p:spPr>
      </p:pic>
      <p:pic>
        <p:nvPicPr>
          <p:cNvPr id="22" name="Image 21" descr="Une image contenant transport, véhicule, Véhicule terrestre, roue&#10;&#10;Description générée automatiquement"/>
          <p:cNvPicPr>
            <a:picLocks noChangeAspect="1"/>
          </p:cNvPicPr>
          <p:nvPr/>
        </p:nvPicPr>
        <p:blipFill>
          <a:blip r:embed="rId3"/>
          <a:stretch/>
        </p:blipFill>
        <p:spPr bwMode="auto">
          <a:xfrm>
            <a:off x="3056877" y="4465787"/>
            <a:ext cx="721218" cy="720000"/>
          </a:xfrm>
          <a:prstGeom prst="rect">
            <a:avLst/>
          </a:prstGeom>
        </p:spPr>
      </p:pic>
      <p:pic>
        <p:nvPicPr>
          <p:cNvPr id="23" name="Image 22" descr="Une image contenant logo, Graphique, symbole&#10;&#10;Description générée automatiquement"/>
          <p:cNvPicPr>
            <a:picLocks noChangeAspect="1"/>
          </p:cNvPicPr>
          <p:nvPr/>
        </p:nvPicPr>
        <p:blipFill>
          <a:blip r:embed="rId8"/>
          <a:stretch/>
        </p:blipFill>
        <p:spPr bwMode="auto">
          <a:xfrm>
            <a:off x="412464" y="4429874"/>
            <a:ext cx="720000" cy="720000"/>
          </a:xfrm>
          <a:prstGeom prst="rect">
            <a:avLst/>
          </a:prstGeom>
        </p:spPr>
      </p:pic>
      <p:pic>
        <p:nvPicPr>
          <p:cNvPr id="24" name="Image 23" descr="Une image contenant logo, Graphique, symbole&#10;&#10;Description générée automatiquement"/>
          <p:cNvPicPr>
            <a:picLocks noChangeAspect="1"/>
          </p:cNvPicPr>
          <p:nvPr/>
        </p:nvPicPr>
        <p:blipFill>
          <a:blip r:embed="rId8"/>
          <a:stretch/>
        </p:blipFill>
        <p:spPr bwMode="auto">
          <a:xfrm>
            <a:off x="365772" y="6195594"/>
            <a:ext cx="720000" cy="720000"/>
          </a:xfrm>
          <a:prstGeom prst="rect">
            <a:avLst/>
          </a:prstGeom>
        </p:spPr>
      </p:pic>
      <p:pic>
        <p:nvPicPr>
          <p:cNvPr id="25" name="Google Shape;68;p24"/>
          <p:cNvPicPr>
            <a:picLocks noChangeAspect="1"/>
          </p:cNvPicPr>
          <p:nvPr/>
        </p:nvPicPr>
        <p:blipFill>
          <a:blip r:embed="rId9">
            <a:alphaModFix/>
          </a:blip>
          <a:stretch/>
        </p:blipFill>
        <p:spPr bwMode="auto">
          <a:xfrm>
            <a:off x="5911196" y="2986320"/>
            <a:ext cx="912926" cy="540000"/>
          </a:xfrm>
          <a:prstGeom prst="rect">
            <a:avLst/>
          </a:prstGeom>
          <a:noFill/>
          <a:ln>
            <a:noFill/>
          </a:ln>
        </p:spPr>
      </p:pic>
      <p:pic>
        <p:nvPicPr>
          <p:cNvPr id="26" name="Google Shape;68;p24"/>
          <p:cNvPicPr>
            <a:picLocks noChangeAspect="1"/>
          </p:cNvPicPr>
          <p:nvPr/>
        </p:nvPicPr>
        <p:blipFill>
          <a:blip r:embed="rId9">
            <a:alphaModFix/>
          </a:blip>
          <a:stretch/>
        </p:blipFill>
        <p:spPr bwMode="auto">
          <a:xfrm>
            <a:off x="5896001" y="4635032"/>
            <a:ext cx="912926" cy="540000"/>
          </a:xfrm>
          <a:prstGeom prst="rect">
            <a:avLst/>
          </a:prstGeom>
          <a:noFill/>
          <a:ln>
            <a:noFill/>
          </a:ln>
        </p:spPr>
      </p:pic>
      <p:pic>
        <p:nvPicPr>
          <p:cNvPr id="27" name="Google Shape;68;p24"/>
          <p:cNvPicPr>
            <a:picLocks noChangeAspect="1"/>
          </p:cNvPicPr>
          <p:nvPr/>
        </p:nvPicPr>
        <p:blipFill>
          <a:blip r:embed="rId9">
            <a:alphaModFix/>
          </a:blip>
          <a:stretch/>
        </p:blipFill>
        <p:spPr bwMode="auto">
          <a:xfrm>
            <a:off x="5965904" y="6375594"/>
            <a:ext cx="912926" cy="540000"/>
          </a:xfrm>
          <a:prstGeom prst="rect">
            <a:avLst/>
          </a:prstGeom>
          <a:noFill/>
          <a:ln>
            <a:noFill/>
          </a:ln>
        </p:spPr>
      </p:pic>
      <p:sp>
        <p:nvSpPr>
          <p:cNvPr id="2" name="Google Shape;136;p5"/>
          <p:cNvSpPr txBox="1"/>
          <p:nvPr/>
        </p:nvSpPr>
        <p:spPr bwMode="auto">
          <a:xfrm>
            <a:off x="369907" y="6993722"/>
            <a:ext cx="6849300" cy="680700"/>
          </a:xfrm>
          <a:prstGeom prst="rect">
            <a:avLst/>
          </a:prstGeom>
          <a:noFill/>
          <a:ln>
            <a:noFill/>
          </a:ln>
        </p:spPr>
        <p:txBody>
          <a:bodyPr spcFirstLastPara="1" wrap="square" lIns="0" tIns="12700" rIns="0" bIns="0" anchor="t" anchorCtr="0">
            <a:noAutofit/>
          </a:bodyPr>
          <a:lstStyle/>
          <a:p>
            <a:pPr marL="12700" marR="0" lvl="0" indent="0" algn="l">
              <a:lnSpc>
                <a:spcPct val="114999"/>
              </a:lnSpc>
              <a:spcBef>
                <a:spcPts val="0"/>
              </a:spcBef>
              <a:spcAft>
                <a:spcPts val="0"/>
              </a:spcAft>
              <a:buClr>
                <a:srgbClr val="000000"/>
              </a:buClr>
              <a:buSzPts val="3500"/>
              <a:buFont typeface="Arial"/>
              <a:buNone/>
              <a:defRPr/>
            </a:pPr>
            <a:r>
              <a:rPr lang="fr" sz="3000" b="1">
                <a:solidFill>
                  <a:srgbClr val="000091"/>
                </a:solidFill>
              </a:rPr>
              <a:t>… l</a:t>
            </a:r>
            <a:r>
              <a:rPr lang="fr" sz="3000" b="1" i="0" u="none" strike="noStrike" cap="none">
                <a:solidFill>
                  <a:srgbClr val="000091"/>
                </a:solidFill>
                <a:latin typeface="Arial"/>
                <a:ea typeface="Arial"/>
                <a:cs typeface="Arial"/>
              </a:rPr>
              <a:t>a solution !  </a:t>
            </a:r>
            <a:br>
              <a:rPr lang="fr" sz="3000" b="1" i="0" u="none" strike="noStrike" cap="none">
                <a:solidFill>
                  <a:srgbClr val="F28F6A"/>
                </a:solidFill>
                <a:latin typeface="Arial"/>
                <a:ea typeface="Arial"/>
                <a:cs typeface="Arial"/>
              </a:rPr>
            </a:br>
            <a:br>
              <a:rPr lang="fr" sz="3000" b="1" i="0" u="none" strike="noStrike" cap="none">
                <a:solidFill>
                  <a:srgbClr val="F28F6A"/>
                </a:solidFill>
                <a:latin typeface="Arial"/>
                <a:ea typeface="Arial"/>
                <a:cs typeface="Arial"/>
              </a:rPr>
            </a:br>
            <a:endParaRPr sz="3000" b="0" i="0" u="none" strike="noStrike" cap="none">
              <a:solidFill>
                <a:schemeClr val="dk1"/>
              </a:solidFill>
              <a:latin typeface="Arial"/>
              <a:ea typeface="Arial"/>
              <a:cs typeface="Arial"/>
            </a:endParaRPr>
          </a:p>
        </p:txBody>
      </p:sp>
      <p:sp>
        <p:nvSpPr>
          <p:cNvPr id="4" name="Google Shape;95;p5"/>
          <p:cNvSpPr txBox="1"/>
          <p:nvPr/>
        </p:nvSpPr>
        <p:spPr bwMode="auto">
          <a:xfrm>
            <a:off x="380844" y="7595225"/>
            <a:ext cx="6847800" cy="386100"/>
          </a:xfrm>
          <a:prstGeom prst="rect">
            <a:avLst/>
          </a:prstGeom>
          <a:noFill/>
          <a:ln>
            <a:noFill/>
          </a:ln>
        </p:spPr>
        <p:txBody>
          <a:bodyPr spcFirstLastPara="1" wrap="square" lIns="0" tIns="12700" rIns="0" bIns="0" anchor="t" anchorCtr="0">
            <a:noAutofit/>
          </a:bodyPr>
          <a:lstStyle/>
          <a:p>
            <a:pPr marL="0" marR="0" lvl="0" indent="0" algn="ctr">
              <a:lnSpc>
                <a:spcPct val="100000"/>
              </a:lnSpc>
              <a:spcBef>
                <a:spcPts val="0"/>
              </a:spcBef>
              <a:spcAft>
                <a:spcPts val="0"/>
              </a:spcAft>
              <a:buClr>
                <a:srgbClr val="000000"/>
              </a:buClr>
              <a:buSzPts val="2000"/>
              <a:buFont typeface="Arial"/>
              <a:buNone/>
              <a:defRPr/>
            </a:pPr>
            <a:r>
              <a:rPr lang="fr" sz="2000" b="1" i="0" u="none" strike="noStrike" cap="none">
                <a:solidFill>
                  <a:srgbClr val="00B050"/>
                </a:solidFill>
                <a:latin typeface="Arial"/>
                <a:ea typeface="Arial"/>
                <a:cs typeface="Arial"/>
              </a:rPr>
              <a:t>Avec le Kit MC-ASSIST</a:t>
            </a:r>
            <a:endParaRPr sz="1400" b="1" i="0" u="none" strike="noStrike" cap="none">
              <a:solidFill>
                <a:srgbClr val="00B050"/>
              </a:solidFill>
              <a:latin typeface="Arial"/>
              <a:ea typeface="Arial"/>
              <a:cs typeface="Arial"/>
            </a:endParaRPr>
          </a:p>
        </p:txBody>
      </p:sp>
      <p:sp>
        <p:nvSpPr>
          <p:cNvPr id="70" name="Google Shape;113;p5"/>
          <p:cNvSpPr/>
          <p:nvPr/>
        </p:nvSpPr>
        <p:spPr bwMode="auto">
          <a:xfrm>
            <a:off x="578141" y="8280680"/>
            <a:ext cx="6721500" cy="386100"/>
          </a:xfrm>
          <a:prstGeom prst="rightArrow">
            <a:avLst>
              <a:gd name="adj1" fmla="val 50000"/>
              <a:gd name="adj2" fmla="val 50000"/>
            </a:avLst>
          </a:prstGeom>
          <a:solidFill>
            <a:srgbClr val="00B050"/>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9F79"/>
              </a:solidFill>
              <a:latin typeface="Arial"/>
              <a:ea typeface="Arial"/>
              <a:cs typeface="Arial"/>
            </a:endParaRPr>
          </a:p>
        </p:txBody>
      </p:sp>
      <p:grpSp>
        <p:nvGrpSpPr>
          <p:cNvPr id="71" name="Google Shape;114;p5"/>
          <p:cNvGrpSpPr/>
          <p:nvPr/>
        </p:nvGrpSpPr>
        <p:grpSpPr bwMode="auto">
          <a:xfrm>
            <a:off x="161863" y="8039280"/>
            <a:ext cx="891600" cy="489300"/>
            <a:chOff x="383575" y="3193225"/>
            <a:chExt cx="891600" cy="489300"/>
          </a:xfrm>
        </p:grpSpPr>
        <p:sp>
          <p:nvSpPr>
            <p:cNvPr id="72" name="Google Shape;115;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Malaise</a:t>
              </a:r>
              <a:endParaRPr sz="1400" b="0" i="0" u="none" strike="noStrike" cap="none">
                <a:solidFill>
                  <a:srgbClr val="000091"/>
                </a:solidFill>
                <a:latin typeface="Arial"/>
                <a:ea typeface="Arial"/>
                <a:cs typeface="Arial"/>
              </a:endParaRPr>
            </a:p>
          </p:txBody>
        </p:sp>
        <p:sp>
          <p:nvSpPr>
            <p:cNvPr id="73" name="Google Shape;116;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74" name="Google Shape;117;p5"/>
          <p:cNvGrpSpPr/>
          <p:nvPr/>
        </p:nvGrpSpPr>
        <p:grpSpPr bwMode="auto">
          <a:xfrm>
            <a:off x="1469613" y="8039280"/>
            <a:ext cx="891600" cy="489300"/>
            <a:chOff x="383575" y="3193225"/>
            <a:chExt cx="891600" cy="489300"/>
          </a:xfrm>
        </p:grpSpPr>
        <p:sp>
          <p:nvSpPr>
            <p:cNvPr id="75" name="Google Shape;118;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114</a:t>
              </a:r>
              <a:endParaRPr sz="1400" b="0" i="0" u="none" strike="noStrike" cap="none">
                <a:solidFill>
                  <a:srgbClr val="000091"/>
                </a:solidFill>
                <a:latin typeface="Arial"/>
                <a:ea typeface="Arial"/>
                <a:cs typeface="Arial"/>
              </a:endParaRPr>
            </a:p>
          </p:txBody>
        </p:sp>
        <p:sp>
          <p:nvSpPr>
            <p:cNvPr id="76" name="Google Shape;119;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77" name="Google Shape;120;p5"/>
          <p:cNvGrpSpPr/>
          <p:nvPr/>
        </p:nvGrpSpPr>
        <p:grpSpPr bwMode="auto">
          <a:xfrm>
            <a:off x="2777363" y="8039280"/>
            <a:ext cx="891600" cy="489300"/>
            <a:chOff x="383575" y="3193225"/>
            <a:chExt cx="891600" cy="489300"/>
          </a:xfrm>
        </p:grpSpPr>
        <p:sp>
          <p:nvSpPr>
            <p:cNvPr id="78" name="Google Shape;121;p5"/>
            <p:cNvSpPr txBox="1"/>
            <p:nvPr/>
          </p:nvSpPr>
          <p:spPr bwMode="auto">
            <a:xfrm>
              <a:off x="383575" y="3193225"/>
              <a:ext cx="8916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VSAV</a:t>
              </a:r>
              <a:endParaRPr sz="1400" b="0" i="0" u="none" strike="noStrike" cap="none">
                <a:solidFill>
                  <a:srgbClr val="000091"/>
                </a:solidFill>
                <a:latin typeface="Arial"/>
                <a:ea typeface="Arial"/>
                <a:cs typeface="Arial"/>
              </a:endParaRPr>
            </a:p>
          </p:txBody>
        </p:sp>
        <p:sp>
          <p:nvSpPr>
            <p:cNvPr id="79" name="Google Shape;122;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80" name="Google Shape;123;p5"/>
          <p:cNvGrpSpPr/>
          <p:nvPr/>
        </p:nvGrpSpPr>
        <p:grpSpPr bwMode="auto">
          <a:xfrm>
            <a:off x="3996738" y="8001219"/>
            <a:ext cx="1365900" cy="653995"/>
            <a:chOff x="132322" y="3081330"/>
            <a:chExt cx="1365900" cy="653995"/>
          </a:xfrm>
        </p:grpSpPr>
        <p:sp>
          <p:nvSpPr>
            <p:cNvPr id="81" name="Google Shape;124;p5"/>
            <p:cNvSpPr txBox="1"/>
            <p:nvPr/>
          </p:nvSpPr>
          <p:spPr bwMode="auto">
            <a:xfrm>
              <a:off x="132322" y="3081330"/>
              <a:ext cx="1365900" cy="653995"/>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cap="none">
                  <a:solidFill>
                    <a:schemeClr val="accent1">
                      <a:lumMod val="50000"/>
                    </a:schemeClr>
                  </a:solidFill>
                  <a:latin typeface="Arial"/>
                  <a:ea typeface="Arial"/>
                  <a:cs typeface="Arial"/>
                </a:rPr>
                <a:t>Bilan de secours</a:t>
              </a:r>
              <a:br>
                <a:rPr lang="fr" sz="1000" b="0" i="0" u="none" strike="noStrike" cap="none">
                  <a:solidFill>
                    <a:srgbClr val="000091"/>
                  </a:solidFill>
                  <a:latin typeface="Arial"/>
                  <a:ea typeface="Arial"/>
                  <a:cs typeface="Arial"/>
                </a:rPr>
              </a:br>
              <a:endParaRPr sz="1000" b="0" i="0" u="none" strike="noStrike" cap="none">
                <a:solidFill>
                  <a:srgbClr val="000091"/>
                </a:solidFill>
                <a:latin typeface="Arial"/>
                <a:ea typeface="Arial"/>
                <a:cs typeface="Arial"/>
              </a:endParaRPr>
            </a:p>
          </p:txBody>
        </p:sp>
        <p:sp>
          <p:nvSpPr>
            <p:cNvPr id="82" name="Google Shape;125;p5"/>
            <p:cNvSpPr/>
            <p:nvPr/>
          </p:nvSpPr>
          <p:spPr bwMode="auto">
            <a:xfrm>
              <a:off x="770475" y="3587125"/>
              <a:ext cx="95400" cy="95400"/>
            </a:xfrm>
            <a:prstGeom prst="ellipse">
              <a:avLst/>
            </a:prstGeom>
            <a:solidFill>
              <a:schemeClr val="accent1">
                <a:lumMod val="75000"/>
              </a:schemeClr>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grpSp>
        <p:nvGrpSpPr>
          <p:cNvPr id="83" name="Google Shape;126;p5"/>
          <p:cNvGrpSpPr/>
          <p:nvPr/>
        </p:nvGrpSpPr>
        <p:grpSpPr bwMode="auto">
          <a:xfrm>
            <a:off x="5570777" y="8039280"/>
            <a:ext cx="1007400" cy="489300"/>
            <a:chOff x="321839" y="3193225"/>
            <a:chExt cx="1007400" cy="489300"/>
          </a:xfrm>
        </p:grpSpPr>
        <p:sp>
          <p:nvSpPr>
            <p:cNvPr id="84" name="Google Shape;127;p5"/>
            <p:cNvSpPr txBox="1"/>
            <p:nvPr/>
          </p:nvSpPr>
          <p:spPr bwMode="auto">
            <a:xfrm>
              <a:off x="321839" y="3193225"/>
              <a:ext cx="1007400" cy="338700"/>
            </a:xfrm>
            <a:prstGeom prst="rect">
              <a:avLst/>
            </a:prstGeom>
            <a:noFill/>
            <a:ln>
              <a:noFill/>
            </a:ln>
          </p:spPr>
          <p:txBody>
            <a:bodyPr spcFirstLastPara="1" wrap="square" lIns="91425" tIns="91425" rIns="91425" bIns="91425" anchor="t" anchorCtr="0">
              <a:spAutoFit/>
            </a:bodyPr>
            <a:lstStyle/>
            <a:p>
              <a:pPr marL="0" marR="0" lvl="0" indent="0" algn="ctr">
                <a:lnSpc>
                  <a:spcPct val="114999"/>
                </a:lnSpc>
                <a:spcBef>
                  <a:spcPts val="0"/>
                </a:spcBef>
                <a:spcAft>
                  <a:spcPts val="900"/>
                </a:spcAft>
                <a:buClr>
                  <a:srgbClr val="000000"/>
                </a:buClr>
                <a:buSzPts val="1000"/>
                <a:buFont typeface="Arial"/>
                <a:buNone/>
                <a:defRPr/>
              </a:pPr>
              <a:r>
                <a:rPr lang="fr" sz="1000" b="0" i="0" u="none" strike="noStrike" cap="none">
                  <a:solidFill>
                    <a:srgbClr val="000091"/>
                  </a:solidFill>
                  <a:latin typeface="Arial"/>
                  <a:ea typeface="Arial"/>
                  <a:cs typeface="Arial"/>
                </a:rPr>
                <a:t>Transport CH</a:t>
              </a:r>
              <a:endParaRPr sz="1400" b="0" i="0" u="none" strike="noStrike" cap="none">
                <a:solidFill>
                  <a:srgbClr val="000091"/>
                </a:solidFill>
                <a:latin typeface="Arial"/>
                <a:ea typeface="Arial"/>
                <a:cs typeface="Arial"/>
              </a:endParaRPr>
            </a:p>
          </p:txBody>
        </p:sp>
        <p:sp>
          <p:nvSpPr>
            <p:cNvPr id="85" name="Google Shape;128;p5"/>
            <p:cNvSpPr/>
            <p:nvPr/>
          </p:nvSpPr>
          <p:spPr bwMode="auto">
            <a:xfrm>
              <a:off x="770475" y="3587125"/>
              <a:ext cx="95400" cy="95400"/>
            </a:xfrm>
            <a:prstGeom prst="ellipse">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endParaRPr sz="1400" b="0" i="0" u="none" strike="noStrike" cap="none">
                <a:solidFill>
                  <a:srgbClr val="000091"/>
                </a:solidFill>
                <a:latin typeface="Arial"/>
                <a:ea typeface="Arial"/>
                <a:cs typeface="Arial"/>
              </a:endParaRPr>
            </a:p>
          </p:txBody>
        </p:sp>
      </p:grpSp>
      <p:pic>
        <p:nvPicPr>
          <p:cNvPr id="86" name="Image 85" descr="Une image contenant transport, véhicule, Véhicule terrestre, roue&#10;&#10;Description générée automatiquement"/>
          <p:cNvPicPr>
            <a:picLocks noChangeAspect="1"/>
          </p:cNvPicPr>
          <p:nvPr/>
        </p:nvPicPr>
        <p:blipFill>
          <a:blip r:embed="rId3"/>
          <a:stretch/>
        </p:blipFill>
        <p:spPr bwMode="auto">
          <a:xfrm>
            <a:off x="2876738" y="8597693"/>
            <a:ext cx="721218" cy="720000"/>
          </a:xfrm>
          <a:prstGeom prst="rect">
            <a:avLst/>
          </a:prstGeom>
        </p:spPr>
      </p:pic>
      <p:pic>
        <p:nvPicPr>
          <p:cNvPr id="87" name="Image 86" descr="Une image contenant logo, Graphique, symbole&#10;&#10;Description générée automatiquement"/>
          <p:cNvPicPr>
            <a:picLocks noChangeAspect="1"/>
          </p:cNvPicPr>
          <p:nvPr/>
        </p:nvPicPr>
        <p:blipFill>
          <a:blip r:embed="rId8"/>
          <a:stretch/>
        </p:blipFill>
        <p:spPr bwMode="auto">
          <a:xfrm>
            <a:off x="232325" y="8561780"/>
            <a:ext cx="720000" cy="720000"/>
          </a:xfrm>
          <a:prstGeom prst="rect">
            <a:avLst/>
          </a:prstGeom>
        </p:spPr>
      </p:pic>
      <p:pic>
        <p:nvPicPr>
          <p:cNvPr id="88" name="Google Shape;68;p24"/>
          <p:cNvPicPr>
            <a:picLocks noChangeAspect="1"/>
          </p:cNvPicPr>
          <p:nvPr/>
        </p:nvPicPr>
        <p:blipFill>
          <a:blip r:embed="rId9">
            <a:alphaModFix/>
          </a:blip>
          <a:stretch/>
        </p:blipFill>
        <p:spPr bwMode="auto">
          <a:xfrm>
            <a:off x="5715863" y="8766938"/>
            <a:ext cx="912926" cy="540000"/>
          </a:xfrm>
          <a:prstGeom prst="rect">
            <a:avLst/>
          </a:prstGeom>
          <a:noFill/>
          <a:ln>
            <a:noFill/>
          </a:ln>
        </p:spPr>
      </p:pic>
      <p:pic>
        <p:nvPicPr>
          <p:cNvPr id="89" name="Image 88" descr="Une image contenant dessin humoristique, symbole, Graphique&#10;&#10;Description générée automatiquement"/>
          <p:cNvPicPr>
            <a:picLocks noChangeAspect="1"/>
          </p:cNvPicPr>
          <p:nvPr/>
        </p:nvPicPr>
        <p:blipFill>
          <a:blip r:embed="rId2"/>
          <a:stretch/>
        </p:blipFill>
        <p:spPr bwMode="auto">
          <a:xfrm>
            <a:off x="1568656" y="8694415"/>
            <a:ext cx="718784" cy="720000"/>
          </a:xfrm>
          <a:prstGeom prst="rect">
            <a:avLst/>
          </a:prstGeom>
        </p:spPr>
      </p:pic>
      <p:pic>
        <p:nvPicPr>
          <p:cNvPr id="90" name="Image 89"/>
          <p:cNvPicPr>
            <a:picLocks noChangeAspect="1"/>
          </p:cNvPicPr>
          <p:nvPr/>
        </p:nvPicPr>
        <p:blipFill>
          <a:blip r:embed="rId10"/>
          <a:srcRect l="20868" t="28814" r="39570"/>
          <a:stretch/>
        </p:blipFill>
        <p:spPr bwMode="auto">
          <a:xfrm>
            <a:off x="3000348" y="9036938"/>
            <a:ext cx="1195215" cy="1260000"/>
          </a:xfrm>
          <a:prstGeom prst="rect">
            <a:avLst/>
          </a:prstGeom>
        </p:spPr>
      </p:pic>
      <p:pic>
        <p:nvPicPr>
          <p:cNvPr id="138" name="Image 137" descr="Une image contenant dessin humoristique, art, conception&#10;&#10;Description générée automatiquement avec une confiance moyenne"/>
          <p:cNvPicPr>
            <a:picLocks noChangeAspect="1"/>
          </p:cNvPicPr>
          <p:nvPr/>
        </p:nvPicPr>
        <p:blipFill>
          <a:blip r:embed="rId11"/>
          <a:stretch/>
        </p:blipFill>
        <p:spPr bwMode="auto">
          <a:xfrm>
            <a:off x="4084183" y="8554714"/>
            <a:ext cx="1229443" cy="900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0" name="Google Shape;150;p7"/>
          <p:cNvSpPr txBox="1"/>
          <p:nvPr/>
        </p:nvSpPr>
        <p:spPr bwMode="auto">
          <a:xfrm>
            <a:off x="383506" y="272630"/>
            <a:ext cx="6807150" cy="1755969"/>
          </a:xfrm>
          <a:prstGeom prst="rect">
            <a:avLst/>
          </a:prstGeom>
          <a:noFill/>
          <a:ln>
            <a:noFill/>
          </a:ln>
        </p:spPr>
        <p:txBody>
          <a:bodyPr spcFirstLastPara="1" wrap="square" lIns="0" tIns="12700" rIns="0" bIns="0" anchor="t" anchorCtr="0">
            <a:noAutofit/>
          </a:bodyPr>
          <a:lstStyle/>
          <a:p>
            <a:pPr marL="12700" marR="0" lvl="0" algn="just">
              <a:spcBef>
                <a:spcPts val="0"/>
              </a:spcBef>
              <a:spcAft>
                <a:spcPts val="0"/>
              </a:spcAft>
              <a:buClr>
                <a:srgbClr val="000000"/>
              </a:buClr>
              <a:buSzPts val="3500"/>
              <a:buFont typeface="Arial"/>
              <a:buNone/>
              <a:defRPr/>
            </a:pPr>
            <a:r>
              <a:rPr lang="fr" sz="3000" b="1" i="0" u="none" strike="noStrike" cap="none" dirty="0">
                <a:solidFill>
                  <a:srgbClr val="000091"/>
                </a:solidFill>
                <a:latin typeface="Arial"/>
                <a:ea typeface="Arial"/>
                <a:cs typeface="Arial"/>
              </a:rPr>
              <a:t>Le kit d’outils « MC ASSIST »</a:t>
            </a:r>
            <a:endParaRPr lang="fr" sz="3000" b="1" dirty="0">
              <a:solidFill>
                <a:srgbClr val="F28F6A"/>
              </a:solidFill>
            </a:endParaRPr>
          </a:p>
          <a:p>
            <a:pPr marL="12700" marR="0" lvl="0" algn="just">
              <a:spcBef>
                <a:spcPts val="0"/>
              </a:spcBef>
              <a:spcAft>
                <a:spcPts val="0"/>
              </a:spcAft>
              <a:buClr>
                <a:srgbClr val="000000"/>
              </a:buClr>
              <a:buSzPts val="3500"/>
              <a:buFont typeface="Arial"/>
              <a:buNone/>
              <a:defRPr/>
            </a:pPr>
            <a:endParaRPr lang="fr" sz="1200" b="1" dirty="0">
              <a:solidFill>
                <a:srgbClr val="F28F6A"/>
              </a:solidFill>
            </a:endParaRPr>
          </a:p>
          <a:p>
            <a:pPr marL="12700" marR="0" lvl="0" algn="just">
              <a:spcBef>
                <a:spcPts val="0"/>
              </a:spcBef>
              <a:spcAft>
                <a:spcPts val="0"/>
              </a:spcAft>
              <a:buClr>
                <a:srgbClr val="000000"/>
              </a:buClr>
              <a:buSzPts val="3500"/>
              <a:buFont typeface="Arial"/>
              <a:buNone/>
              <a:defRPr/>
            </a:pPr>
            <a:r>
              <a:rPr lang="fr" sz="1300" b="0" i="0" u="none" strike="noStrike" cap="none" dirty="0">
                <a:solidFill>
                  <a:schemeClr val="dk1"/>
                </a:solidFill>
                <a:latin typeface="Arial"/>
                <a:ea typeface="Arial"/>
                <a:cs typeface="Arial"/>
              </a:rPr>
              <a:t>Après les travaux de conception, le kit d’outils MC-ASSIST est né. Il s’agit d’un kit </a:t>
            </a:r>
            <a:r>
              <a:rPr lang="fr" sz="1300" dirty="0">
                <a:solidFill>
                  <a:schemeClr val="dk1"/>
                </a:solidFill>
              </a:rPr>
              <a:t>à</a:t>
            </a:r>
            <a:r>
              <a:rPr lang="fr" sz="1300" b="0" i="0" u="none" strike="noStrike" cap="none" dirty="0">
                <a:solidFill>
                  <a:schemeClr val="dk1"/>
                </a:solidFill>
                <a:latin typeface="Arial"/>
                <a:ea typeface="Arial"/>
                <a:cs typeface="Arial"/>
              </a:rPr>
              <a:t> deux volets : </a:t>
            </a:r>
            <a:r>
              <a:rPr lang="fr" sz="1300" b="1" i="0" u="none" strike="noStrike" cap="none" dirty="0">
                <a:solidFill>
                  <a:schemeClr val="dk1"/>
                </a:solidFill>
                <a:latin typeface="Arial"/>
                <a:ea typeface="Arial"/>
                <a:cs typeface="Arial"/>
              </a:rPr>
              <a:t>des outils d’acculturation et un outil d’intervention. </a:t>
            </a:r>
            <a:r>
              <a:rPr lang="fr" sz="1300" dirty="0">
                <a:solidFill>
                  <a:schemeClr val="dk1"/>
                </a:solidFill>
              </a:rPr>
              <a:t>Il</a:t>
            </a:r>
            <a:r>
              <a:rPr lang="fr" sz="1300" b="0" i="0" u="none" strike="noStrike" cap="none" dirty="0">
                <a:solidFill>
                  <a:schemeClr val="dk1"/>
                </a:solidFill>
                <a:latin typeface="Arial"/>
                <a:ea typeface="Arial"/>
                <a:cs typeface="Arial"/>
              </a:rPr>
              <a:t> permet aux sapeurs-pompiers de comprendre la situation d’intervention, d’aborder la victime en toute sérénité et de dialoguer avec elle pour réaliser un bilan de secourisme complet et efficace</a:t>
            </a:r>
            <a:r>
              <a:rPr lang="fr" sz="1400" b="0" i="0" u="none" strike="noStrike" cap="none" dirty="0">
                <a:solidFill>
                  <a:schemeClr val="dk1"/>
                </a:solidFill>
                <a:latin typeface="Arial"/>
                <a:ea typeface="Arial"/>
                <a:cs typeface="Arial"/>
              </a:rPr>
              <a:t>.</a:t>
            </a:r>
            <a:endParaRPr sz="1400" b="0" i="0" u="none" strike="noStrike" cap="none" dirty="0">
              <a:solidFill>
                <a:schemeClr val="dk1"/>
              </a:solidFill>
              <a:latin typeface="Arial"/>
              <a:ea typeface="Arial"/>
              <a:cs typeface="Arial"/>
            </a:endParaRPr>
          </a:p>
        </p:txBody>
      </p:sp>
      <p:sp>
        <p:nvSpPr>
          <p:cNvPr id="151" name="Google Shape;151;p7"/>
          <p:cNvSpPr txBox="1"/>
          <p:nvPr/>
        </p:nvSpPr>
        <p:spPr bwMode="auto">
          <a:xfrm>
            <a:off x="392524" y="1933348"/>
            <a:ext cx="6849300" cy="916042"/>
          </a:xfrm>
          <a:prstGeom prst="rect">
            <a:avLst/>
          </a:prstGeom>
          <a:solidFill>
            <a:srgbClr val="000091"/>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000"/>
              <a:buFont typeface="Arial"/>
              <a:buNone/>
              <a:defRPr/>
            </a:pPr>
            <a:r>
              <a:rPr lang="fr" sz="1300" b="1" i="0" u="sng" strike="noStrike" cap="none" dirty="0">
                <a:solidFill>
                  <a:srgbClr val="FFFFFF"/>
                </a:solidFill>
                <a:latin typeface="Arial"/>
                <a:ea typeface="Arial"/>
                <a:cs typeface="Arial"/>
              </a:rPr>
              <a:t>Une solution 100% publique :</a:t>
            </a:r>
            <a:endParaRPr sz="1300" b="1" i="0" u="sng" strike="noStrike" cap="none" dirty="0">
              <a:solidFill>
                <a:srgbClr val="FFFFFF"/>
              </a:solidFill>
              <a:latin typeface="Arial"/>
              <a:ea typeface="Arial"/>
              <a:cs typeface="Arial"/>
            </a:endParaRPr>
          </a:p>
          <a:p>
            <a:pPr marL="0" marR="0" lvl="0" indent="0" algn="just">
              <a:lnSpc>
                <a:spcPct val="100000"/>
              </a:lnSpc>
              <a:spcBef>
                <a:spcPts val="0"/>
              </a:spcBef>
              <a:spcAft>
                <a:spcPts val="0"/>
              </a:spcAft>
              <a:buClr>
                <a:srgbClr val="000000"/>
              </a:buClr>
              <a:buSzPts val="1000"/>
              <a:buFont typeface="Arial"/>
              <a:buNone/>
              <a:defRPr/>
            </a:pPr>
            <a:r>
              <a:rPr lang="fr" sz="1300" b="0" i="0" u="none" strike="noStrike" cap="none" dirty="0">
                <a:solidFill>
                  <a:srgbClr val="FFFFFF"/>
                </a:solidFill>
                <a:latin typeface="Arial"/>
                <a:ea typeface="Arial"/>
                <a:cs typeface="Arial"/>
              </a:rPr>
              <a:t>Nous déveleppons une solution interne à l’administration afin  d’être en mesure de garantir, quels que soient le territoire et le contexte administratif, l’accès au service de secours </a:t>
            </a:r>
            <a:r>
              <a:rPr lang="fr" sz="1300" dirty="0">
                <a:solidFill>
                  <a:srgbClr val="FFFFFF"/>
                </a:solidFill>
              </a:rPr>
              <a:t>pour les</a:t>
            </a:r>
            <a:r>
              <a:rPr lang="fr" sz="1300" b="0" i="0" u="none" strike="noStrike" cap="none" dirty="0">
                <a:solidFill>
                  <a:srgbClr val="FFFFFF"/>
                </a:solidFill>
                <a:latin typeface="Arial"/>
                <a:ea typeface="Arial"/>
                <a:cs typeface="Arial"/>
              </a:rPr>
              <a:t> victimes sourdes ou malentendantes sur l’ensemble du territoire national.</a:t>
            </a:r>
            <a:endParaRPr sz="1300" b="0" i="0" u="none" strike="noStrike" cap="none" dirty="0">
              <a:solidFill>
                <a:srgbClr val="FFFFFF"/>
              </a:solidFill>
              <a:latin typeface="Arial"/>
              <a:ea typeface="Arial"/>
              <a:cs typeface="Arial"/>
            </a:endParaRPr>
          </a:p>
        </p:txBody>
      </p:sp>
      <p:sp>
        <p:nvSpPr>
          <p:cNvPr id="152" name="Google Shape;152;p7"/>
          <p:cNvSpPr/>
          <p:nvPr/>
        </p:nvSpPr>
        <p:spPr bwMode="auto">
          <a:xfrm>
            <a:off x="360000" y="3670399"/>
            <a:ext cx="6849300" cy="1763100"/>
          </a:xfrm>
          <a:prstGeom prst="rect">
            <a:avLst/>
          </a:prstGeom>
          <a:no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53" name="Google Shape;153;p7"/>
          <p:cNvSpPr/>
          <p:nvPr/>
        </p:nvSpPr>
        <p:spPr bwMode="auto">
          <a:xfrm>
            <a:off x="1265407" y="3784958"/>
            <a:ext cx="962700" cy="963000"/>
          </a:xfrm>
          <a:prstGeom prst="ellipse">
            <a:avLst/>
          </a:prstGeom>
          <a:solidFill>
            <a:srgbClr val="F6D6C5">
              <a:alpha val="4000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54" name="Google Shape;154;p7"/>
          <p:cNvSpPr txBox="1"/>
          <p:nvPr/>
        </p:nvSpPr>
        <p:spPr bwMode="auto">
          <a:xfrm>
            <a:off x="274246" y="4796317"/>
            <a:ext cx="2857269" cy="652239"/>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1000"/>
              </a:spcAft>
              <a:buClr>
                <a:srgbClr val="000000"/>
              </a:buClr>
              <a:buSzPts val="800"/>
              <a:buFont typeface="Arial"/>
              <a:buNone/>
              <a:defRPr/>
            </a:pPr>
            <a:r>
              <a:rPr lang="fr" sz="800" b="1" i="0" u="none" strike="noStrike" cap="none">
                <a:solidFill>
                  <a:srgbClr val="000091"/>
                </a:solidFill>
                <a:latin typeface="Arial"/>
                <a:ea typeface="Arial"/>
                <a:cs typeface="Arial"/>
              </a:rPr>
              <a:t>UN MODULE DE SENSIBILISATION AUX SECOURS </a:t>
            </a:r>
            <a:br>
              <a:rPr lang="fr" sz="800" b="1" i="0" u="none" strike="noStrike" cap="none">
                <a:solidFill>
                  <a:srgbClr val="000091"/>
                </a:solidFill>
                <a:latin typeface="Arial"/>
                <a:ea typeface="Arial"/>
                <a:cs typeface="Arial"/>
              </a:rPr>
            </a:br>
            <a:r>
              <a:rPr lang="fr" sz="800" b="1" i="0" u="none" strike="noStrike" cap="none">
                <a:solidFill>
                  <a:srgbClr val="000091"/>
                </a:solidFill>
                <a:latin typeface="Arial"/>
                <a:ea typeface="Arial"/>
                <a:cs typeface="Arial"/>
              </a:rPr>
              <a:t>DU PUBLIC SOURD OU MALENTENDANT porté par les ambassadeurs</a:t>
            </a:r>
            <a:endParaRPr sz="800" b="1" i="0" u="none" strike="noStrike" cap="none">
              <a:solidFill>
                <a:srgbClr val="000091"/>
              </a:solidFill>
              <a:latin typeface="Arial"/>
              <a:ea typeface="Arial"/>
              <a:cs typeface="Arial"/>
            </a:endParaRPr>
          </a:p>
        </p:txBody>
      </p:sp>
      <p:sp>
        <p:nvSpPr>
          <p:cNvPr id="155" name="Google Shape;155;p7"/>
          <p:cNvSpPr/>
          <p:nvPr/>
        </p:nvSpPr>
        <p:spPr bwMode="auto">
          <a:xfrm>
            <a:off x="3417233" y="3837426"/>
            <a:ext cx="962700" cy="963000"/>
          </a:xfrm>
          <a:prstGeom prst="ellipse">
            <a:avLst/>
          </a:prstGeom>
          <a:solidFill>
            <a:srgbClr val="F6D6C5">
              <a:alpha val="4000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56" name="Google Shape;156;p7"/>
          <p:cNvSpPr txBox="1"/>
          <p:nvPr/>
        </p:nvSpPr>
        <p:spPr bwMode="auto">
          <a:xfrm>
            <a:off x="3152608" y="4745183"/>
            <a:ext cx="1806103" cy="531094"/>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1000"/>
              </a:spcAft>
              <a:buClr>
                <a:srgbClr val="000000"/>
              </a:buClr>
              <a:buSzPts val="900"/>
              <a:buFont typeface="Arial"/>
              <a:buNone/>
              <a:defRPr/>
            </a:pPr>
            <a:r>
              <a:rPr lang="fr" sz="900" b="1" i="0" u="none" strike="noStrike" cap="none">
                <a:solidFill>
                  <a:srgbClr val="000091"/>
                </a:solidFill>
                <a:latin typeface="Arial"/>
                <a:ea typeface="Arial"/>
                <a:cs typeface="Arial"/>
              </a:rPr>
              <a:t>UN MODULE DE PERFECTIONNEMENT</a:t>
            </a:r>
            <a:br>
              <a:rPr lang="fr" sz="900" b="1" i="0" u="none" strike="noStrike" cap="none">
                <a:solidFill>
                  <a:srgbClr val="000091"/>
                </a:solidFill>
                <a:latin typeface="Arial"/>
                <a:ea typeface="Arial"/>
                <a:cs typeface="Arial"/>
              </a:rPr>
            </a:br>
            <a:r>
              <a:rPr lang="fr" sz="900" b="0" i="1" u="none" strike="noStrike" cap="none">
                <a:solidFill>
                  <a:srgbClr val="000091"/>
                </a:solidFill>
                <a:latin typeface="Arial"/>
                <a:ea typeface="Arial"/>
                <a:cs typeface="Arial"/>
              </a:rPr>
              <a:t>(en construction pour 2024)</a:t>
            </a:r>
            <a:endParaRPr sz="900" b="0" i="1" u="none" strike="noStrike" cap="none">
              <a:solidFill>
                <a:srgbClr val="000091"/>
              </a:solidFill>
              <a:latin typeface="Arial"/>
              <a:ea typeface="Arial"/>
              <a:cs typeface="Arial"/>
            </a:endParaRPr>
          </a:p>
        </p:txBody>
      </p:sp>
      <p:sp>
        <p:nvSpPr>
          <p:cNvPr id="157" name="Google Shape;157;p7"/>
          <p:cNvSpPr txBox="1"/>
          <p:nvPr/>
        </p:nvSpPr>
        <p:spPr bwMode="auto">
          <a:xfrm>
            <a:off x="360000" y="3214150"/>
            <a:ext cx="6849300" cy="461700"/>
          </a:xfrm>
          <a:prstGeom prst="rect">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1" i="0" u="none" strike="noStrike" cap="none">
                <a:solidFill>
                  <a:srgbClr val="FFFFFF"/>
                </a:solidFill>
                <a:latin typeface="Arial"/>
                <a:ea typeface="Arial"/>
                <a:cs typeface="Arial"/>
              </a:rPr>
              <a:t>Des outils d’acculturation</a:t>
            </a:r>
            <a:endParaRPr sz="1400" b="1" i="0" u="none" strike="noStrike" cap="none">
              <a:solidFill>
                <a:srgbClr val="FFFFFF"/>
              </a:solidFill>
              <a:latin typeface="Arial"/>
              <a:ea typeface="Arial"/>
              <a:cs typeface="Arial"/>
            </a:endParaRPr>
          </a:p>
        </p:txBody>
      </p:sp>
      <p:cxnSp>
        <p:nvCxnSpPr>
          <p:cNvPr id="158" name="Google Shape;158;p7"/>
          <p:cNvCxnSpPr>
            <a:cxnSpLocks/>
          </p:cNvCxnSpPr>
          <p:nvPr/>
        </p:nvCxnSpPr>
        <p:spPr bwMode="auto">
          <a:xfrm>
            <a:off x="5261599" y="4022137"/>
            <a:ext cx="0" cy="859500"/>
          </a:xfrm>
          <a:prstGeom prst="straightConnector1">
            <a:avLst/>
          </a:prstGeom>
          <a:noFill/>
          <a:ln w="9525" cap="flat" cmpd="sng">
            <a:solidFill>
              <a:srgbClr val="000091"/>
            </a:solidFill>
            <a:prstDash val="dash"/>
            <a:round/>
            <a:headEnd type="none" w="sm" len="sm"/>
            <a:tailEnd type="none" w="sm" len="sm"/>
          </a:ln>
        </p:spPr>
      </p:cxnSp>
      <p:sp>
        <p:nvSpPr>
          <p:cNvPr id="159" name="Google Shape;159;p7"/>
          <p:cNvSpPr txBox="1"/>
          <p:nvPr/>
        </p:nvSpPr>
        <p:spPr bwMode="auto">
          <a:xfrm>
            <a:off x="3543075" y="5433404"/>
            <a:ext cx="387900" cy="481200"/>
          </a:xfrm>
          <a:prstGeom prst="rect">
            <a:avLst/>
          </a:prstGeom>
          <a:no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4000"/>
              <a:buFont typeface="Arial"/>
              <a:buNone/>
              <a:defRPr/>
            </a:pPr>
            <a:r>
              <a:rPr lang="fr" sz="4000" b="1" i="0" u="none" strike="noStrike" cap="none">
                <a:solidFill>
                  <a:srgbClr val="000091"/>
                </a:solidFill>
                <a:latin typeface="Arial"/>
                <a:ea typeface="Arial"/>
                <a:cs typeface="Arial"/>
              </a:rPr>
              <a:t>+</a:t>
            </a:r>
            <a:endParaRPr sz="4000" b="1" i="0" u="none" strike="noStrike" cap="none">
              <a:solidFill>
                <a:srgbClr val="000091"/>
              </a:solidFill>
              <a:latin typeface="Arial"/>
              <a:ea typeface="Arial"/>
              <a:cs typeface="Arial"/>
            </a:endParaRPr>
          </a:p>
        </p:txBody>
      </p:sp>
      <p:pic>
        <p:nvPicPr>
          <p:cNvPr id="160" name="Google Shape;160;p7"/>
          <p:cNvPicPr/>
          <p:nvPr/>
        </p:nvPicPr>
        <p:blipFill>
          <a:blip r:embed="rId2">
            <a:alphaModFix/>
          </a:blip>
          <a:stretch/>
        </p:blipFill>
        <p:spPr bwMode="auto">
          <a:xfrm>
            <a:off x="1158409" y="3853822"/>
            <a:ext cx="1188649" cy="859606"/>
          </a:xfrm>
          <a:prstGeom prst="rect">
            <a:avLst/>
          </a:prstGeom>
          <a:noFill/>
          <a:ln>
            <a:noFill/>
          </a:ln>
        </p:spPr>
      </p:pic>
      <p:pic>
        <p:nvPicPr>
          <p:cNvPr id="161" name="Google Shape;161;p7"/>
          <p:cNvPicPr/>
          <p:nvPr/>
        </p:nvPicPr>
        <p:blipFill>
          <a:blip r:embed="rId3">
            <a:alphaModFix/>
          </a:blip>
          <a:stretch/>
        </p:blipFill>
        <p:spPr bwMode="auto">
          <a:xfrm>
            <a:off x="3431725" y="3889451"/>
            <a:ext cx="1283662" cy="845845"/>
          </a:xfrm>
          <a:prstGeom prst="rect">
            <a:avLst/>
          </a:prstGeom>
          <a:noFill/>
          <a:ln>
            <a:noFill/>
          </a:ln>
        </p:spPr>
      </p:pic>
      <p:cxnSp>
        <p:nvCxnSpPr>
          <p:cNvPr id="162" name="Google Shape;162;p7"/>
          <p:cNvCxnSpPr>
            <a:cxnSpLocks/>
          </p:cNvCxnSpPr>
          <p:nvPr/>
        </p:nvCxnSpPr>
        <p:spPr bwMode="auto">
          <a:xfrm>
            <a:off x="2920937" y="4022137"/>
            <a:ext cx="0" cy="859500"/>
          </a:xfrm>
          <a:prstGeom prst="straightConnector1">
            <a:avLst/>
          </a:prstGeom>
          <a:noFill/>
          <a:ln w="9525" cap="flat" cmpd="sng">
            <a:solidFill>
              <a:srgbClr val="000091"/>
            </a:solidFill>
            <a:prstDash val="dash"/>
            <a:round/>
            <a:headEnd type="none" w="sm" len="sm"/>
            <a:tailEnd type="none" w="sm" len="sm"/>
          </a:ln>
        </p:spPr>
      </p:cxnSp>
      <p:sp>
        <p:nvSpPr>
          <p:cNvPr id="163" name="Google Shape;163;p7"/>
          <p:cNvSpPr/>
          <p:nvPr/>
        </p:nvSpPr>
        <p:spPr bwMode="auto">
          <a:xfrm>
            <a:off x="360000" y="6380751"/>
            <a:ext cx="6849300" cy="3401699"/>
          </a:xfrm>
          <a:prstGeom prst="rect">
            <a:avLst/>
          </a:prstGeom>
          <a:noFill/>
          <a:ln w="9525" cap="flat" cmpd="sng">
            <a:solidFill>
              <a:srgbClr val="000091"/>
            </a:solidFill>
            <a:prstDash val="solid"/>
            <a:round/>
            <a:headEnd type="none" w="sm" len="sm"/>
            <a:tailEnd type="none" w="sm" len="sm"/>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64" name="Google Shape;164;p7"/>
          <p:cNvSpPr txBox="1"/>
          <p:nvPr/>
        </p:nvSpPr>
        <p:spPr bwMode="auto">
          <a:xfrm>
            <a:off x="360000" y="5924491"/>
            <a:ext cx="6849300" cy="461700"/>
          </a:xfrm>
          <a:prstGeom prst="rect">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400"/>
              <a:buFont typeface="Arial"/>
              <a:buNone/>
              <a:defRPr/>
            </a:pPr>
            <a:r>
              <a:rPr lang="fr" sz="1400" b="1" i="0" u="none" strike="noStrike" cap="none">
                <a:solidFill>
                  <a:srgbClr val="FFFFFF"/>
                </a:solidFill>
                <a:latin typeface="Arial"/>
                <a:ea typeface="Arial"/>
                <a:cs typeface="Arial"/>
              </a:rPr>
              <a:t>Un outil d’intervention</a:t>
            </a:r>
            <a:endParaRPr sz="1400" b="1" i="0" u="none" strike="noStrike" cap="none">
              <a:solidFill>
                <a:srgbClr val="FFFFFF"/>
              </a:solidFill>
              <a:latin typeface="Arial"/>
              <a:ea typeface="Arial"/>
              <a:cs typeface="Arial"/>
            </a:endParaRPr>
          </a:p>
        </p:txBody>
      </p:sp>
      <p:sp>
        <p:nvSpPr>
          <p:cNvPr id="165" name="Google Shape;165;p7"/>
          <p:cNvSpPr/>
          <p:nvPr/>
        </p:nvSpPr>
        <p:spPr bwMode="auto">
          <a:xfrm>
            <a:off x="360000" y="7598241"/>
            <a:ext cx="6849300" cy="1472400"/>
          </a:xfrm>
          <a:prstGeom prst="rect">
            <a:avLst/>
          </a:prstGeom>
          <a:solidFill>
            <a:srgbClr val="F6D6C5">
              <a:alpha val="4000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66" name="Google Shape;166;p7"/>
          <p:cNvSpPr txBox="1"/>
          <p:nvPr/>
        </p:nvSpPr>
        <p:spPr bwMode="auto">
          <a:xfrm>
            <a:off x="360000" y="6465218"/>
            <a:ext cx="6849300" cy="304800"/>
          </a:xfrm>
          <a:prstGeom prst="rect">
            <a:avLst/>
          </a:prstGeom>
          <a:noFill/>
          <a:ln>
            <a:noFill/>
          </a:ln>
        </p:spPr>
        <p:txBody>
          <a:bodyPr spcFirstLastPara="1" wrap="square" lIns="0" tIns="6350" rIns="0" bIns="0" anchor="ctr" anchorCtr="0">
            <a:noAutofit/>
          </a:bodyPr>
          <a:lstStyle/>
          <a:p>
            <a:pPr marL="0" marR="5080" lvl="0" indent="0" algn="ctr">
              <a:lnSpc>
                <a:spcPct val="100000"/>
              </a:lnSpc>
              <a:spcBef>
                <a:spcPts val="0"/>
              </a:spcBef>
              <a:spcAft>
                <a:spcPts val="1000"/>
              </a:spcAft>
              <a:buClr>
                <a:srgbClr val="000000"/>
              </a:buClr>
              <a:buSzPts val="800"/>
              <a:buFont typeface="Arial"/>
              <a:buNone/>
              <a:defRPr/>
            </a:pPr>
            <a:r>
              <a:rPr lang="fr" sz="1000" b="0" i="0" u="none" strike="noStrike" cap="none">
                <a:solidFill>
                  <a:srgbClr val="000000"/>
                </a:solidFill>
                <a:latin typeface="Arial"/>
                <a:ea typeface="Arial"/>
                <a:cs typeface="Arial"/>
              </a:rPr>
              <a:t>Un outil utile à chaque étape de l’intervention, préchargé sur une tablette et accessible hors ligne.</a:t>
            </a:r>
            <a:endParaRPr sz="1000" b="0" i="0" u="none" strike="noStrike" cap="none">
              <a:solidFill>
                <a:srgbClr val="000000"/>
              </a:solidFill>
              <a:latin typeface="Arial"/>
              <a:ea typeface="Arial"/>
              <a:cs typeface="Arial"/>
            </a:endParaRPr>
          </a:p>
        </p:txBody>
      </p:sp>
      <p:sp>
        <p:nvSpPr>
          <p:cNvPr id="167" name="Google Shape;167;p7"/>
          <p:cNvSpPr txBox="1"/>
          <p:nvPr/>
        </p:nvSpPr>
        <p:spPr bwMode="auto">
          <a:xfrm>
            <a:off x="3145620" y="6929797"/>
            <a:ext cx="2802900" cy="392700"/>
          </a:xfrm>
          <a:prstGeom prst="rect">
            <a:avLst/>
          </a:prstGeom>
          <a:noFill/>
          <a:ln>
            <a:noFill/>
          </a:ln>
        </p:spPr>
        <p:txBody>
          <a:bodyPr spcFirstLastPara="1" wrap="square" lIns="91425" tIns="91425" rIns="91425" bIns="91425" anchor="t" anchorCtr="0">
            <a:noAutofit/>
          </a:bodyPr>
          <a:lstStyle/>
          <a:p>
            <a:pPr marL="0" marR="0" lvl="0" indent="0" algn="l">
              <a:lnSpc>
                <a:spcPct val="100000"/>
              </a:lnSpc>
              <a:spcBef>
                <a:spcPts val="0"/>
              </a:spcBef>
              <a:spcAft>
                <a:spcPts val="1000"/>
              </a:spcAft>
              <a:buClr>
                <a:srgbClr val="000000"/>
              </a:buClr>
              <a:buSzPts val="1100"/>
              <a:buFont typeface="Arial"/>
              <a:buNone/>
              <a:defRPr/>
            </a:pPr>
            <a:r>
              <a:rPr lang="fr" sz="1100" b="1" i="0" u="none" strike="noStrike" cap="none">
                <a:solidFill>
                  <a:srgbClr val="000091"/>
                </a:solidFill>
                <a:latin typeface="Arial"/>
                <a:ea typeface="Arial"/>
                <a:cs typeface="Arial"/>
              </a:rPr>
              <a:t>UNE APPLICATION </a:t>
            </a:r>
            <a:r>
              <a:rPr lang="fr" sz="1100" b="1">
                <a:solidFill>
                  <a:srgbClr val="000091"/>
                </a:solidFill>
              </a:rPr>
              <a:t>NUMÉRIQUE</a:t>
            </a:r>
            <a:r>
              <a:rPr lang="fr" sz="1100" b="1" i="0" u="none" strike="noStrike" cap="none">
                <a:solidFill>
                  <a:srgbClr val="000091"/>
                </a:solidFill>
                <a:latin typeface="Arial"/>
                <a:ea typeface="Arial"/>
                <a:cs typeface="Arial"/>
              </a:rPr>
              <a:t> DE COMMUNICATION </a:t>
            </a:r>
            <a:r>
              <a:rPr lang="fr" sz="1100" b="1">
                <a:solidFill>
                  <a:srgbClr val="000091"/>
                </a:solidFill>
              </a:rPr>
              <a:t>OPÉRATIONNELLE</a:t>
            </a:r>
            <a:endParaRPr sz="1100" b="1" i="0" u="none" strike="noStrike" cap="none">
              <a:solidFill>
                <a:srgbClr val="000091"/>
              </a:solidFill>
              <a:latin typeface="Arial"/>
              <a:ea typeface="Arial"/>
              <a:cs typeface="Arial"/>
            </a:endParaRPr>
          </a:p>
        </p:txBody>
      </p:sp>
      <p:sp>
        <p:nvSpPr>
          <p:cNvPr id="168" name="Google Shape;168;p7"/>
          <p:cNvSpPr txBox="1"/>
          <p:nvPr/>
        </p:nvSpPr>
        <p:spPr bwMode="auto">
          <a:xfrm>
            <a:off x="487850" y="8727300"/>
            <a:ext cx="1601700" cy="258600"/>
          </a:xfrm>
          <a:prstGeom prst="rect">
            <a:avLst/>
          </a:prstGeom>
          <a:noFill/>
          <a:ln>
            <a:noFill/>
          </a:ln>
        </p:spPr>
        <p:txBody>
          <a:bodyPr spcFirstLastPara="1" wrap="square" lIns="0" tIns="6350" rIns="0" bIns="0" anchor="t" anchorCtr="0">
            <a:noAutofit/>
          </a:bodyPr>
          <a:lstStyle/>
          <a:p>
            <a:pPr marL="0" marR="5080" lvl="0" indent="0" algn="ctr">
              <a:lnSpc>
                <a:spcPct val="100000"/>
              </a:lnSpc>
              <a:spcBef>
                <a:spcPts val="0"/>
              </a:spcBef>
              <a:spcAft>
                <a:spcPts val="1000"/>
              </a:spcAft>
              <a:buClr>
                <a:srgbClr val="000000"/>
              </a:buClr>
              <a:buSzPts val="800"/>
              <a:buFont typeface="Arial"/>
              <a:buNone/>
              <a:defRPr/>
            </a:pPr>
            <a:r>
              <a:rPr lang="fr" sz="800" b="0" i="0" u="none" strike="noStrike" cap="none">
                <a:solidFill>
                  <a:srgbClr val="F28F6A"/>
                </a:solidFill>
                <a:latin typeface="Arial"/>
                <a:ea typeface="Arial"/>
                <a:cs typeface="Arial"/>
              </a:rPr>
              <a:t>Aborder la victime, entrer en contact, se présenter et rassurer</a:t>
            </a:r>
            <a:endParaRPr sz="800" b="0" i="0" u="none" strike="noStrike" cap="none">
              <a:solidFill>
                <a:srgbClr val="F28F6A"/>
              </a:solidFill>
              <a:latin typeface="Arial"/>
              <a:ea typeface="Arial"/>
              <a:cs typeface="Arial"/>
            </a:endParaRPr>
          </a:p>
        </p:txBody>
      </p:sp>
      <p:sp>
        <p:nvSpPr>
          <p:cNvPr id="169" name="Google Shape;169;p7"/>
          <p:cNvSpPr txBox="1"/>
          <p:nvPr/>
        </p:nvSpPr>
        <p:spPr bwMode="auto">
          <a:xfrm>
            <a:off x="2382975" y="8727300"/>
            <a:ext cx="1379700" cy="258600"/>
          </a:xfrm>
          <a:prstGeom prst="rect">
            <a:avLst/>
          </a:prstGeom>
          <a:noFill/>
          <a:ln>
            <a:noFill/>
          </a:ln>
        </p:spPr>
        <p:txBody>
          <a:bodyPr spcFirstLastPara="1" wrap="square" lIns="0" tIns="6350" rIns="0" bIns="0" anchor="t" anchorCtr="0">
            <a:noAutofit/>
          </a:bodyPr>
          <a:lstStyle/>
          <a:p>
            <a:pPr marL="0" marR="5080" lvl="0" indent="0" algn="ctr">
              <a:lnSpc>
                <a:spcPct val="100000"/>
              </a:lnSpc>
              <a:spcBef>
                <a:spcPts val="0"/>
              </a:spcBef>
              <a:spcAft>
                <a:spcPts val="1000"/>
              </a:spcAft>
              <a:buClr>
                <a:srgbClr val="000000"/>
              </a:buClr>
              <a:buSzPts val="800"/>
              <a:buFont typeface="Arial"/>
              <a:buNone/>
              <a:defRPr/>
            </a:pPr>
            <a:r>
              <a:rPr lang="fr" sz="800" b="0" i="0" u="none" strike="noStrike" cap="none">
                <a:solidFill>
                  <a:srgbClr val="F28F6A"/>
                </a:solidFill>
                <a:latin typeface="Arial"/>
                <a:ea typeface="Arial"/>
                <a:cs typeface="Arial"/>
              </a:rPr>
              <a:t>Identifier et choisir un mode de communication</a:t>
            </a:r>
            <a:endParaRPr sz="800" b="0" i="0" u="none" strike="noStrike" cap="none">
              <a:solidFill>
                <a:srgbClr val="F28F6A"/>
              </a:solidFill>
              <a:latin typeface="Arial"/>
              <a:ea typeface="Arial"/>
              <a:cs typeface="Arial"/>
            </a:endParaRPr>
          </a:p>
        </p:txBody>
      </p:sp>
      <p:sp>
        <p:nvSpPr>
          <p:cNvPr id="170" name="Google Shape;170;p7"/>
          <p:cNvSpPr txBox="1"/>
          <p:nvPr/>
        </p:nvSpPr>
        <p:spPr bwMode="auto">
          <a:xfrm>
            <a:off x="4019709" y="8727300"/>
            <a:ext cx="1379700" cy="258600"/>
          </a:xfrm>
          <a:prstGeom prst="rect">
            <a:avLst/>
          </a:prstGeom>
          <a:noFill/>
          <a:ln>
            <a:noFill/>
          </a:ln>
        </p:spPr>
        <p:txBody>
          <a:bodyPr spcFirstLastPara="1" wrap="square" lIns="0" tIns="6350" rIns="0" bIns="0" anchor="t" anchorCtr="0">
            <a:noAutofit/>
          </a:bodyPr>
          <a:lstStyle/>
          <a:p>
            <a:pPr marL="0" marR="5080" lvl="0" indent="0" algn="ctr">
              <a:lnSpc>
                <a:spcPct val="100000"/>
              </a:lnSpc>
              <a:spcBef>
                <a:spcPts val="0"/>
              </a:spcBef>
              <a:spcAft>
                <a:spcPts val="1000"/>
              </a:spcAft>
              <a:buClr>
                <a:srgbClr val="000000"/>
              </a:buClr>
              <a:buSzPts val="800"/>
              <a:buFont typeface="Arial"/>
              <a:buNone/>
              <a:defRPr/>
            </a:pPr>
            <a:r>
              <a:rPr lang="fr" sz="800" b="0" i="0" u="none" strike="noStrike" cap="none">
                <a:solidFill>
                  <a:srgbClr val="F28F6A"/>
                </a:solidFill>
                <a:latin typeface="Arial"/>
                <a:ea typeface="Arial"/>
                <a:cs typeface="Arial"/>
              </a:rPr>
              <a:t>Réaliser toutes les étapes </a:t>
            </a:r>
            <a:br>
              <a:rPr lang="fr" sz="800" b="0" i="0" u="none" strike="noStrike" cap="none">
                <a:solidFill>
                  <a:srgbClr val="F28F6A"/>
                </a:solidFill>
                <a:latin typeface="Arial"/>
                <a:ea typeface="Arial"/>
                <a:cs typeface="Arial"/>
              </a:rPr>
            </a:br>
            <a:r>
              <a:rPr lang="fr" sz="800" b="0" i="0" u="none" strike="noStrike" cap="none">
                <a:solidFill>
                  <a:srgbClr val="F28F6A"/>
                </a:solidFill>
                <a:latin typeface="Arial"/>
                <a:ea typeface="Arial"/>
                <a:cs typeface="Arial"/>
              </a:rPr>
              <a:t>du bilan de secourisme</a:t>
            </a:r>
            <a:endParaRPr sz="800" b="0" i="0" u="none" strike="noStrike" cap="none">
              <a:solidFill>
                <a:srgbClr val="F28F6A"/>
              </a:solidFill>
              <a:latin typeface="Arial"/>
              <a:ea typeface="Arial"/>
              <a:cs typeface="Arial"/>
            </a:endParaRPr>
          </a:p>
        </p:txBody>
      </p:sp>
      <p:sp>
        <p:nvSpPr>
          <p:cNvPr id="171" name="Google Shape;171;p7"/>
          <p:cNvSpPr txBox="1"/>
          <p:nvPr/>
        </p:nvSpPr>
        <p:spPr bwMode="auto">
          <a:xfrm>
            <a:off x="5665626" y="8727300"/>
            <a:ext cx="1389600" cy="258600"/>
          </a:xfrm>
          <a:prstGeom prst="rect">
            <a:avLst/>
          </a:prstGeom>
          <a:noFill/>
          <a:ln>
            <a:noFill/>
          </a:ln>
        </p:spPr>
        <p:txBody>
          <a:bodyPr spcFirstLastPara="1" wrap="square" lIns="0" tIns="6350" rIns="0" bIns="0" anchor="t" anchorCtr="0">
            <a:noAutofit/>
          </a:bodyPr>
          <a:lstStyle/>
          <a:p>
            <a:pPr marL="0" marR="5080" lvl="0" indent="0" algn="ctr">
              <a:lnSpc>
                <a:spcPct val="100000"/>
              </a:lnSpc>
              <a:spcBef>
                <a:spcPts val="0"/>
              </a:spcBef>
              <a:spcAft>
                <a:spcPts val="1000"/>
              </a:spcAft>
              <a:buClr>
                <a:srgbClr val="000000"/>
              </a:buClr>
              <a:buSzPts val="800"/>
              <a:buFont typeface="Arial"/>
              <a:buNone/>
              <a:defRPr/>
            </a:pPr>
            <a:r>
              <a:rPr lang="fr" sz="800" b="0" i="0" u="none" strike="noStrike" cap="none">
                <a:solidFill>
                  <a:srgbClr val="F28F6A"/>
                </a:solidFill>
                <a:latin typeface="Arial"/>
                <a:ea typeface="Arial"/>
                <a:cs typeface="Arial"/>
              </a:rPr>
              <a:t>Transmettre les informations </a:t>
            </a:r>
            <a:br>
              <a:rPr lang="fr" sz="800" b="0" i="0" u="none" strike="noStrike" cap="none">
                <a:solidFill>
                  <a:srgbClr val="F28F6A"/>
                </a:solidFill>
                <a:latin typeface="Arial"/>
                <a:ea typeface="Arial"/>
                <a:cs typeface="Arial"/>
              </a:rPr>
            </a:br>
            <a:r>
              <a:rPr lang="fr" sz="800" b="0" i="0" u="none" strike="noStrike" cap="none">
                <a:solidFill>
                  <a:srgbClr val="F28F6A"/>
                </a:solidFill>
                <a:latin typeface="Arial"/>
                <a:ea typeface="Arial"/>
                <a:cs typeface="Arial"/>
              </a:rPr>
              <a:t>au SAMU</a:t>
            </a:r>
            <a:endParaRPr sz="800" b="0" i="0" u="none" strike="noStrike" cap="none">
              <a:solidFill>
                <a:srgbClr val="F28F6A"/>
              </a:solidFill>
              <a:latin typeface="Arial"/>
              <a:ea typeface="Arial"/>
              <a:cs typeface="Arial"/>
            </a:endParaRPr>
          </a:p>
        </p:txBody>
      </p:sp>
      <p:sp>
        <p:nvSpPr>
          <p:cNvPr id="172" name="Google Shape;172;p7"/>
          <p:cNvSpPr txBox="1"/>
          <p:nvPr/>
        </p:nvSpPr>
        <p:spPr bwMode="auto">
          <a:xfrm>
            <a:off x="2267075" y="9170775"/>
            <a:ext cx="1550099" cy="568200"/>
          </a:xfrm>
          <a:prstGeom prst="rect">
            <a:avLst/>
          </a:prstGeom>
          <a:noFill/>
          <a:ln>
            <a:noFill/>
          </a:ln>
        </p:spPr>
        <p:txBody>
          <a:bodyPr spcFirstLastPara="1" wrap="square" lIns="0" tIns="6350" rIns="0" bIns="0" anchor="t" anchorCtr="0">
            <a:noAutofit/>
          </a:bodyPr>
          <a:lstStyle/>
          <a:p>
            <a:pPr marL="0" marR="5080" lvl="0" indent="0" algn="l">
              <a:lnSpc>
                <a:spcPct val="100000"/>
              </a:lnSpc>
              <a:spcBef>
                <a:spcPts val="0"/>
              </a:spcBef>
              <a:spcAft>
                <a:spcPts val="0"/>
              </a:spcAft>
              <a:buClr>
                <a:srgbClr val="000000"/>
              </a:buClr>
              <a:buSzPts val="800"/>
              <a:buFont typeface="Arial"/>
              <a:buNone/>
              <a:defRPr/>
            </a:pPr>
            <a:r>
              <a:rPr lang="fr" sz="800" b="0" i="0" u="none" strike="noStrike" cap="none">
                <a:solidFill>
                  <a:srgbClr val="000091"/>
                </a:solidFill>
                <a:latin typeface="Arial"/>
                <a:ea typeface="Arial"/>
                <a:cs typeface="Arial"/>
              </a:rPr>
              <a:t>3 modes de réponses possibles :</a:t>
            </a:r>
            <a:br>
              <a:rPr lang="fr" sz="800" b="0" i="0" u="none" strike="noStrike" cap="none">
                <a:solidFill>
                  <a:srgbClr val="000091"/>
                </a:solidFill>
                <a:latin typeface="Arial"/>
                <a:ea typeface="Arial"/>
                <a:cs typeface="Arial"/>
              </a:rPr>
            </a:br>
            <a:r>
              <a:rPr lang="fr" sz="800" b="0" i="0" u="none" strike="noStrike" cap="none">
                <a:solidFill>
                  <a:srgbClr val="000091"/>
                </a:solidFill>
                <a:latin typeface="Arial"/>
                <a:ea typeface="Arial"/>
                <a:cs typeface="Arial"/>
              </a:rPr>
              <a:t>• 1 mode écrit</a:t>
            </a:r>
            <a:br>
              <a:rPr lang="fr" sz="800" b="0" i="0" u="none" strike="noStrike" cap="none">
                <a:solidFill>
                  <a:srgbClr val="000091"/>
                </a:solidFill>
                <a:latin typeface="Arial"/>
                <a:ea typeface="Arial"/>
                <a:cs typeface="Arial"/>
              </a:rPr>
            </a:br>
            <a:r>
              <a:rPr lang="fr" sz="800" b="0" i="0" u="none" strike="noStrike" cap="none">
                <a:solidFill>
                  <a:srgbClr val="000091"/>
                </a:solidFill>
                <a:latin typeface="Arial"/>
                <a:ea typeface="Arial"/>
                <a:cs typeface="Arial"/>
              </a:rPr>
              <a:t>• 1 mode LSF</a:t>
            </a:r>
            <a:br>
              <a:rPr lang="fr" sz="800" b="0" i="0" u="none" strike="noStrike" cap="none">
                <a:solidFill>
                  <a:srgbClr val="000091"/>
                </a:solidFill>
                <a:latin typeface="Arial"/>
                <a:ea typeface="Arial"/>
                <a:cs typeface="Arial"/>
              </a:rPr>
            </a:br>
            <a:r>
              <a:rPr lang="fr" sz="800" b="0" i="0" u="none" strike="noStrike" cap="none">
                <a:solidFill>
                  <a:srgbClr val="000091"/>
                </a:solidFill>
                <a:latin typeface="Arial"/>
                <a:ea typeface="Arial"/>
                <a:cs typeface="Arial"/>
              </a:rPr>
              <a:t>• 1 mode pictogrammes</a:t>
            </a:r>
            <a:endParaRPr sz="800" b="0" i="0" u="none" strike="noStrike" cap="none">
              <a:solidFill>
                <a:srgbClr val="000091"/>
              </a:solidFill>
              <a:latin typeface="Arial"/>
              <a:ea typeface="Arial"/>
              <a:cs typeface="Arial"/>
            </a:endParaRPr>
          </a:p>
          <a:p>
            <a:pPr marL="0" marR="5080" lvl="0" indent="0" algn="l">
              <a:lnSpc>
                <a:spcPct val="100000"/>
              </a:lnSpc>
              <a:spcBef>
                <a:spcPts val="1000"/>
              </a:spcBef>
              <a:spcAft>
                <a:spcPts val="1000"/>
              </a:spcAft>
              <a:buClr>
                <a:srgbClr val="000000"/>
              </a:buClr>
              <a:buSzPts val="800"/>
              <a:buFont typeface="Arial"/>
              <a:buNone/>
              <a:defRPr/>
            </a:pPr>
            <a:endParaRPr sz="800" b="0" i="0" u="none" strike="noStrike" cap="none">
              <a:solidFill>
                <a:srgbClr val="000091"/>
              </a:solidFill>
              <a:latin typeface="Arial"/>
              <a:ea typeface="Arial"/>
              <a:cs typeface="Arial"/>
            </a:endParaRPr>
          </a:p>
        </p:txBody>
      </p:sp>
      <p:sp>
        <p:nvSpPr>
          <p:cNvPr id="173" name="Google Shape;173;p7"/>
          <p:cNvSpPr txBox="1"/>
          <p:nvPr/>
        </p:nvSpPr>
        <p:spPr bwMode="auto">
          <a:xfrm>
            <a:off x="3912775" y="9170775"/>
            <a:ext cx="3296700" cy="576600"/>
          </a:xfrm>
          <a:prstGeom prst="rect">
            <a:avLst/>
          </a:prstGeom>
          <a:noFill/>
          <a:ln>
            <a:noFill/>
          </a:ln>
        </p:spPr>
        <p:txBody>
          <a:bodyPr spcFirstLastPara="1" wrap="square" lIns="0" tIns="6350" rIns="0" bIns="0" anchor="t" anchorCtr="0">
            <a:noAutofit/>
          </a:bodyPr>
          <a:lstStyle/>
          <a:p>
            <a:pPr marL="457200" marR="0" lvl="0" indent="-279400" algn="l">
              <a:lnSpc>
                <a:spcPct val="100000"/>
              </a:lnSpc>
              <a:spcBef>
                <a:spcPts val="0"/>
              </a:spcBef>
              <a:spcAft>
                <a:spcPts val="0"/>
              </a:spcAft>
              <a:buClr>
                <a:srgbClr val="000091"/>
              </a:buClr>
              <a:buSzPts val="800"/>
              <a:buFont typeface="Arial"/>
              <a:buChar char="+"/>
              <a:defRPr/>
            </a:pPr>
            <a:r>
              <a:rPr lang="fr" sz="800" b="0" i="0" u="none" strike="noStrike" cap="none">
                <a:solidFill>
                  <a:srgbClr val="000091"/>
                </a:solidFill>
                <a:latin typeface="Arial"/>
                <a:ea typeface="Arial"/>
                <a:cs typeface="Arial"/>
              </a:rPr>
              <a:t>1 outil paramétré pour </a:t>
            </a:r>
            <a:r>
              <a:rPr lang="fr" sz="800" b="1" i="0" u="none" strike="noStrike" cap="none">
                <a:solidFill>
                  <a:srgbClr val="000091"/>
                </a:solidFill>
                <a:latin typeface="Arial"/>
                <a:ea typeface="Arial"/>
                <a:cs typeface="Arial"/>
              </a:rPr>
              <a:t>réaliser le bilan de secourisme</a:t>
            </a:r>
            <a:r>
              <a:rPr lang="fr" sz="800" b="0" i="0" u="none" strike="noStrike" cap="none">
                <a:solidFill>
                  <a:srgbClr val="000091"/>
                </a:solidFill>
                <a:latin typeface="Arial"/>
                <a:ea typeface="Arial"/>
                <a:cs typeface="Arial"/>
              </a:rPr>
              <a:t> </a:t>
            </a:r>
            <a:br>
              <a:rPr lang="fr" sz="800" b="0" i="0" u="none" strike="noStrike" cap="none">
                <a:solidFill>
                  <a:srgbClr val="000091"/>
                </a:solidFill>
                <a:latin typeface="Arial"/>
                <a:ea typeface="Arial"/>
                <a:cs typeface="Arial"/>
              </a:rPr>
            </a:br>
            <a:r>
              <a:rPr lang="fr" sz="800" b="0" i="0" u="none" strike="noStrike" cap="none">
                <a:solidFill>
                  <a:srgbClr val="000091"/>
                </a:solidFill>
                <a:latin typeface="Arial"/>
                <a:ea typeface="Arial"/>
                <a:cs typeface="Arial"/>
              </a:rPr>
              <a:t>en 3 modes</a:t>
            </a:r>
            <a:br>
              <a:rPr lang="fr" sz="800" b="0" i="0" u="none" strike="noStrike" cap="none">
                <a:solidFill>
                  <a:srgbClr val="000091"/>
                </a:solidFill>
                <a:latin typeface="Arial"/>
                <a:ea typeface="Arial"/>
                <a:cs typeface="Arial"/>
              </a:rPr>
            </a:br>
            <a:endParaRPr sz="800" b="0" i="0" u="none" strike="noStrike" cap="none">
              <a:solidFill>
                <a:srgbClr val="000091"/>
              </a:solidFill>
              <a:latin typeface="Arial"/>
              <a:ea typeface="Arial"/>
              <a:cs typeface="Arial"/>
            </a:endParaRPr>
          </a:p>
          <a:p>
            <a:pPr marL="457200" marR="0" lvl="0" indent="-279400" algn="l">
              <a:lnSpc>
                <a:spcPct val="100000"/>
              </a:lnSpc>
              <a:spcBef>
                <a:spcPts val="0"/>
              </a:spcBef>
              <a:spcAft>
                <a:spcPts val="0"/>
              </a:spcAft>
              <a:buClr>
                <a:srgbClr val="000091"/>
              </a:buClr>
              <a:buSzPts val="800"/>
              <a:buFont typeface="Arial"/>
              <a:buChar char="+"/>
              <a:defRPr/>
            </a:pPr>
            <a:r>
              <a:rPr lang="fr" sz="800" b="1" i="0" u="none" strike="noStrike" cap="none">
                <a:solidFill>
                  <a:srgbClr val="000091"/>
                </a:solidFill>
                <a:latin typeface="Arial"/>
                <a:ea typeface="Arial"/>
                <a:cs typeface="Arial"/>
              </a:rPr>
              <a:t>1 synthèse</a:t>
            </a:r>
            <a:r>
              <a:rPr lang="fr" sz="800" b="0" i="0" u="none" strike="noStrike" cap="none">
                <a:solidFill>
                  <a:srgbClr val="000091"/>
                </a:solidFill>
                <a:latin typeface="Arial"/>
                <a:ea typeface="Arial"/>
                <a:cs typeface="Arial"/>
              </a:rPr>
              <a:t> permettant de remplir la fiche bilan classique</a:t>
            </a:r>
            <a:endParaRPr sz="800" b="0" i="0" u="none" strike="noStrike" cap="none">
              <a:solidFill>
                <a:srgbClr val="000091"/>
              </a:solidFill>
              <a:latin typeface="Arial"/>
              <a:ea typeface="Arial"/>
              <a:cs typeface="Arial"/>
            </a:endParaRPr>
          </a:p>
        </p:txBody>
      </p:sp>
      <p:cxnSp>
        <p:nvCxnSpPr>
          <p:cNvPr id="174" name="Google Shape;174;p7"/>
          <p:cNvCxnSpPr>
            <a:cxnSpLocks/>
          </p:cNvCxnSpPr>
          <p:nvPr/>
        </p:nvCxnSpPr>
        <p:spPr bwMode="auto">
          <a:xfrm>
            <a:off x="2198400" y="7879315"/>
            <a:ext cx="0" cy="963000"/>
          </a:xfrm>
          <a:prstGeom prst="straightConnector1">
            <a:avLst/>
          </a:prstGeom>
          <a:noFill/>
          <a:ln w="9525" cap="flat" cmpd="sng">
            <a:solidFill>
              <a:srgbClr val="F28F6A"/>
            </a:solidFill>
            <a:prstDash val="dash"/>
            <a:round/>
            <a:headEnd type="none" w="sm" len="sm"/>
            <a:tailEnd type="none" w="sm" len="sm"/>
          </a:ln>
        </p:spPr>
      </p:cxnSp>
      <p:sp>
        <p:nvSpPr>
          <p:cNvPr id="175" name="Google Shape;175;p7"/>
          <p:cNvSpPr/>
          <p:nvPr/>
        </p:nvSpPr>
        <p:spPr bwMode="auto">
          <a:xfrm>
            <a:off x="5706383" y="3784958"/>
            <a:ext cx="962700" cy="963000"/>
          </a:xfrm>
          <a:prstGeom prst="ellipse">
            <a:avLst/>
          </a:prstGeom>
          <a:solidFill>
            <a:srgbClr val="F6D6C5">
              <a:alpha val="4000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176" name="Google Shape;176;p7"/>
          <p:cNvSpPr/>
          <p:nvPr/>
        </p:nvSpPr>
        <p:spPr bwMode="auto">
          <a:xfrm>
            <a:off x="2286062" y="6714614"/>
            <a:ext cx="804299" cy="804600"/>
          </a:xfrm>
          <a:prstGeom prst="ellipse">
            <a:avLst/>
          </a:prstGeom>
          <a:solidFill>
            <a:srgbClr val="F6D6C5">
              <a:alpha val="4000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pic>
        <p:nvPicPr>
          <p:cNvPr id="177" name="Google Shape;177;p7"/>
          <p:cNvPicPr/>
          <p:nvPr/>
        </p:nvPicPr>
        <p:blipFill>
          <a:blip r:embed="rId4">
            <a:alphaModFix/>
          </a:blip>
          <a:stretch/>
        </p:blipFill>
        <p:spPr bwMode="auto">
          <a:xfrm>
            <a:off x="5750483" y="4022138"/>
            <a:ext cx="839542" cy="576477"/>
          </a:xfrm>
          <a:prstGeom prst="rect">
            <a:avLst/>
          </a:prstGeom>
          <a:noFill/>
          <a:ln>
            <a:noFill/>
          </a:ln>
        </p:spPr>
      </p:pic>
      <p:sp>
        <p:nvSpPr>
          <p:cNvPr id="178" name="Google Shape;178;p7"/>
          <p:cNvSpPr txBox="1"/>
          <p:nvPr/>
        </p:nvSpPr>
        <p:spPr bwMode="auto">
          <a:xfrm>
            <a:off x="5347354" y="4760531"/>
            <a:ext cx="1699163" cy="4812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1000"/>
              </a:spcAft>
              <a:buClr>
                <a:srgbClr val="000000"/>
              </a:buClr>
              <a:buSzPts val="900"/>
              <a:buFont typeface="Arial"/>
              <a:buNone/>
              <a:defRPr/>
            </a:pPr>
            <a:r>
              <a:rPr lang="fr" sz="900" b="1" i="0" u="none" strike="noStrike" cap="none">
                <a:solidFill>
                  <a:srgbClr val="000091"/>
                </a:solidFill>
                <a:latin typeface="Arial"/>
                <a:ea typeface="Arial"/>
                <a:cs typeface="Arial"/>
              </a:rPr>
              <a:t>1 MOOC</a:t>
            </a:r>
            <a:br>
              <a:rPr lang="fr" sz="900" b="1" i="0" u="none" strike="noStrike" cap="none">
                <a:solidFill>
                  <a:srgbClr val="000091"/>
                </a:solidFill>
                <a:latin typeface="Arial"/>
                <a:ea typeface="Arial"/>
                <a:cs typeface="Arial"/>
              </a:rPr>
            </a:br>
            <a:r>
              <a:rPr lang="fr" sz="900" b="0" i="1" u="none" strike="noStrike" cap="none">
                <a:solidFill>
                  <a:srgbClr val="000091"/>
                </a:solidFill>
                <a:latin typeface="Arial"/>
                <a:ea typeface="Arial"/>
                <a:cs typeface="Arial"/>
              </a:rPr>
              <a:t>(en construction pour 2024)</a:t>
            </a:r>
            <a:endParaRPr sz="900" b="0" i="1" u="none" strike="noStrike" cap="none">
              <a:solidFill>
                <a:srgbClr val="000091"/>
              </a:solidFill>
              <a:latin typeface="Arial"/>
              <a:ea typeface="Arial"/>
              <a:cs typeface="Arial"/>
            </a:endParaRPr>
          </a:p>
        </p:txBody>
      </p:sp>
      <p:pic>
        <p:nvPicPr>
          <p:cNvPr id="179" name="Google Shape;179;p7"/>
          <p:cNvPicPr/>
          <p:nvPr/>
        </p:nvPicPr>
        <p:blipFill>
          <a:blip r:embed="rId5">
            <a:alphaModFix/>
          </a:blip>
          <a:stretch/>
        </p:blipFill>
        <p:spPr bwMode="auto">
          <a:xfrm>
            <a:off x="5589417" y="3657368"/>
            <a:ext cx="1221326" cy="1219257"/>
          </a:xfrm>
          <a:prstGeom prst="rect">
            <a:avLst/>
          </a:prstGeom>
          <a:noFill/>
          <a:ln>
            <a:noFill/>
          </a:ln>
        </p:spPr>
      </p:pic>
      <p:pic>
        <p:nvPicPr>
          <p:cNvPr id="180" name="Google Shape;180;p7"/>
          <p:cNvPicPr/>
          <p:nvPr/>
        </p:nvPicPr>
        <p:blipFill>
          <a:blip r:embed="rId6">
            <a:alphaModFix/>
          </a:blip>
          <a:stretch/>
        </p:blipFill>
        <p:spPr bwMode="auto">
          <a:xfrm>
            <a:off x="3280891" y="3683461"/>
            <a:ext cx="1280530" cy="1109659"/>
          </a:xfrm>
          <a:prstGeom prst="rect">
            <a:avLst/>
          </a:prstGeom>
          <a:noFill/>
          <a:ln>
            <a:noFill/>
          </a:ln>
        </p:spPr>
      </p:pic>
      <p:pic>
        <p:nvPicPr>
          <p:cNvPr id="181" name="Google Shape;181;p7"/>
          <p:cNvPicPr/>
          <p:nvPr/>
        </p:nvPicPr>
        <p:blipFill>
          <a:blip r:embed="rId7">
            <a:alphaModFix/>
          </a:blip>
          <a:stretch/>
        </p:blipFill>
        <p:spPr bwMode="auto">
          <a:xfrm>
            <a:off x="1072475" y="3643825"/>
            <a:ext cx="1379838" cy="1206329"/>
          </a:xfrm>
          <a:prstGeom prst="rect">
            <a:avLst/>
          </a:prstGeom>
          <a:noFill/>
          <a:ln>
            <a:noFill/>
          </a:ln>
        </p:spPr>
      </p:pic>
      <p:pic>
        <p:nvPicPr>
          <p:cNvPr id="182" name="Google Shape;182;p7"/>
          <p:cNvPicPr/>
          <p:nvPr/>
        </p:nvPicPr>
        <p:blipFill>
          <a:blip r:embed="rId8">
            <a:alphaModFix/>
          </a:blip>
          <a:stretch/>
        </p:blipFill>
        <p:spPr bwMode="auto">
          <a:xfrm rot="-665605">
            <a:off x="2238566" y="6708179"/>
            <a:ext cx="899263" cy="899263"/>
          </a:xfrm>
          <a:prstGeom prst="rect">
            <a:avLst/>
          </a:prstGeom>
          <a:noFill/>
          <a:ln>
            <a:noFill/>
          </a:ln>
        </p:spPr>
      </p:pic>
      <p:cxnSp>
        <p:nvCxnSpPr>
          <p:cNvPr id="183" name="Google Shape;183;p7"/>
          <p:cNvCxnSpPr>
            <a:cxnSpLocks/>
          </p:cNvCxnSpPr>
          <p:nvPr/>
        </p:nvCxnSpPr>
        <p:spPr bwMode="auto">
          <a:xfrm>
            <a:off x="3898575" y="7879315"/>
            <a:ext cx="0" cy="963000"/>
          </a:xfrm>
          <a:prstGeom prst="straightConnector1">
            <a:avLst/>
          </a:prstGeom>
          <a:noFill/>
          <a:ln w="9525" cap="flat" cmpd="sng">
            <a:solidFill>
              <a:srgbClr val="F28F6A"/>
            </a:solidFill>
            <a:prstDash val="dash"/>
            <a:round/>
            <a:headEnd type="none" w="sm" len="sm"/>
            <a:tailEnd type="none" w="sm" len="sm"/>
          </a:ln>
        </p:spPr>
      </p:cxnSp>
      <p:cxnSp>
        <p:nvCxnSpPr>
          <p:cNvPr id="184" name="Google Shape;184;p7"/>
          <p:cNvCxnSpPr>
            <a:cxnSpLocks/>
          </p:cNvCxnSpPr>
          <p:nvPr/>
        </p:nvCxnSpPr>
        <p:spPr bwMode="auto">
          <a:xfrm>
            <a:off x="5535450" y="7879315"/>
            <a:ext cx="0" cy="963000"/>
          </a:xfrm>
          <a:prstGeom prst="straightConnector1">
            <a:avLst/>
          </a:prstGeom>
          <a:noFill/>
          <a:ln w="9525" cap="flat" cmpd="sng">
            <a:solidFill>
              <a:srgbClr val="F28F6A"/>
            </a:solidFill>
            <a:prstDash val="dash"/>
            <a:round/>
            <a:headEnd type="none" w="sm" len="sm"/>
            <a:tailEnd type="none" w="sm" len="sm"/>
          </a:ln>
        </p:spPr>
      </p:cxnSp>
      <p:pic>
        <p:nvPicPr>
          <p:cNvPr id="185" name="Google Shape;185;p7"/>
          <p:cNvPicPr/>
          <p:nvPr/>
        </p:nvPicPr>
        <p:blipFill>
          <a:blip r:embed="rId9">
            <a:alphaModFix/>
          </a:blip>
          <a:stretch/>
        </p:blipFill>
        <p:spPr bwMode="auto">
          <a:xfrm>
            <a:off x="678037" y="7583618"/>
            <a:ext cx="1221325" cy="1223395"/>
          </a:xfrm>
          <a:prstGeom prst="rect">
            <a:avLst/>
          </a:prstGeom>
          <a:noFill/>
          <a:ln>
            <a:noFill/>
          </a:ln>
        </p:spPr>
      </p:pic>
      <p:pic>
        <p:nvPicPr>
          <p:cNvPr id="186" name="Google Shape;186;p7"/>
          <p:cNvPicPr/>
          <p:nvPr/>
        </p:nvPicPr>
        <p:blipFill>
          <a:blip r:embed="rId10">
            <a:alphaModFix/>
          </a:blip>
          <a:stretch/>
        </p:blipFill>
        <p:spPr bwMode="auto">
          <a:xfrm>
            <a:off x="5690201" y="7543695"/>
            <a:ext cx="1280526" cy="1280526"/>
          </a:xfrm>
          <a:prstGeom prst="rect">
            <a:avLst/>
          </a:prstGeom>
          <a:noFill/>
          <a:ln>
            <a:noFill/>
          </a:ln>
        </p:spPr>
      </p:pic>
      <p:pic>
        <p:nvPicPr>
          <p:cNvPr id="187" name="Google Shape;187;p7"/>
          <p:cNvPicPr/>
          <p:nvPr/>
        </p:nvPicPr>
        <p:blipFill>
          <a:blip r:embed="rId11">
            <a:alphaModFix/>
          </a:blip>
          <a:srcRect l="31949"/>
          <a:stretch/>
        </p:blipFill>
        <p:spPr bwMode="auto">
          <a:xfrm>
            <a:off x="4073696" y="7281529"/>
            <a:ext cx="1280524" cy="1398921"/>
          </a:xfrm>
          <a:prstGeom prst="rect">
            <a:avLst/>
          </a:prstGeom>
          <a:noFill/>
          <a:ln>
            <a:noFill/>
          </a:ln>
        </p:spPr>
      </p:pic>
      <p:pic>
        <p:nvPicPr>
          <p:cNvPr id="188" name="Google Shape;188;p7"/>
          <p:cNvPicPr/>
          <p:nvPr/>
        </p:nvPicPr>
        <p:blipFill>
          <a:blip r:embed="rId12">
            <a:alphaModFix/>
          </a:blip>
          <a:srcRect l="4030" r="10198"/>
          <a:stretch/>
        </p:blipFill>
        <p:spPr bwMode="auto">
          <a:xfrm>
            <a:off x="2304170" y="7818625"/>
            <a:ext cx="1482911" cy="8458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1" name="Google Shape;141;p6"/>
          <p:cNvSpPr txBox="1"/>
          <p:nvPr/>
        </p:nvSpPr>
        <p:spPr bwMode="auto">
          <a:xfrm>
            <a:off x="407007" y="173024"/>
            <a:ext cx="6934344" cy="1828800"/>
          </a:xfrm>
          <a:prstGeom prst="rect">
            <a:avLst/>
          </a:prstGeom>
          <a:noFill/>
          <a:ln>
            <a:noFill/>
          </a:ln>
        </p:spPr>
        <p:txBody>
          <a:bodyPr spcFirstLastPara="1" wrap="square" lIns="0" tIns="12700" rIns="0" bIns="0" anchor="t" anchorCtr="0">
            <a:noAutofit/>
          </a:bodyPr>
          <a:lstStyle/>
          <a:p>
            <a:pPr marL="12700" marR="0" lvl="0" algn="just">
              <a:spcBef>
                <a:spcPts val="0"/>
              </a:spcBef>
              <a:spcAft>
                <a:spcPts val="0"/>
              </a:spcAft>
              <a:buClr>
                <a:srgbClr val="000000"/>
              </a:buClr>
              <a:buSzPts val="3500"/>
              <a:buFont typeface="Arial"/>
              <a:buNone/>
              <a:defRPr/>
            </a:pPr>
            <a:r>
              <a:rPr lang="fr" sz="3000" b="1" i="0" u="none" strike="noStrike" cap="none" dirty="0">
                <a:solidFill>
                  <a:srgbClr val="000091"/>
                </a:solidFill>
                <a:latin typeface="Arial"/>
                <a:ea typeface="Arial"/>
                <a:cs typeface="Arial"/>
              </a:rPr>
              <a:t>Une conception réflechie !</a:t>
            </a:r>
            <a:endParaRPr lang="fr" sz="3000" b="1" dirty="0">
              <a:solidFill>
                <a:srgbClr val="F28F6A"/>
              </a:solidFill>
            </a:endParaRPr>
          </a:p>
          <a:p>
            <a:pPr marL="12700" marR="0" lvl="0" algn="just">
              <a:spcBef>
                <a:spcPts val="0"/>
              </a:spcBef>
              <a:spcAft>
                <a:spcPts val="0"/>
              </a:spcAft>
              <a:buClr>
                <a:srgbClr val="000000"/>
              </a:buClr>
              <a:buSzPts val="3500"/>
              <a:buFont typeface="Arial"/>
              <a:buNone/>
              <a:defRPr/>
            </a:pPr>
            <a:endParaRPr lang="fr" sz="600" b="1" i="0" u="none" strike="noStrike" cap="none" dirty="0">
              <a:solidFill>
                <a:srgbClr val="F28F6A"/>
              </a:solidFill>
              <a:latin typeface="Arial"/>
              <a:ea typeface="Arial"/>
              <a:cs typeface="Arial"/>
            </a:endParaRPr>
          </a:p>
          <a:p>
            <a:pPr marL="12700" marR="0" lvl="0" algn="just">
              <a:spcBef>
                <a:spcPts val="0"/>
              </a:spcBef>
              <a:spcAft>
                <a:spcPts val="0"/>
              </a:spcAft>
              <a:buClr>
                <a:srgbClr val="000000"/>
              </a:buClr>
              <a:buSzPts val="3500"/>
              <a:buFont typeface="Arial"/>
              <a:buNone/>
              <a:defRPr/>
            </a:pPr>
            <a:r>
              <a:rPr lang="fr" sz="1300" b="0" i="0" u="none" strike="noStrike" cap="none" dirty="0">
                <a:solidFill>
                  <a:schemeClr val="dk1"/>
                </a:solidFill>
                <a:latin typeface="Arial"/>
                <a:ea typeface="Arial"/>
                <a:cs typeface="Arial"/>
              </a:rPr>
              <a:t>En réponse à ce besoin du terrain, nous avons </a:t>
            </a:r>
            <a:r>
              <a:rPr lang="fr" sz="1300" dirty="0">
                <a:solidFill>
                  <a:schemeClr val="dk1"/>
                </a:solidFill>
              </a:rPr>
              <a:t>conçu</a:t>
            </a:r>
            <a:r>
              <a:rPr lang="fr" sz="1300" b="0" i="0" u="none" strike="noStrike" cap="none" dirty="0">
                <a:solidFill>
                  <a:schemeClr val="dk1"/>
                </a:solidFill>
                <a:latin typeface="Arial"/>
                <a:ea typeface="Arial"/>
                <a:cs typeface="Arial"/>
              </a:rPr>
              <a:t>, en premier, les bases du kit d’outils d’acculturation et d’intervention qui permet aux sapeurs-pompiers</a:t>
            </a:r>
            <a:r>
              <a:rPr lang="fr" sz="1300" dirty="0">
                <a:solidFill>
                  <a:schemeClr val="dk1"/>
                </a:solidFill>
              </a:rPr>
              <a:t> </a:t>
            </a:r>
            <a:r>
              <a:rPr lang="fr" sz="1300" b="0" i="0" u="none" strike="noStrike" cap="none" dirty="0">
                <a:solidFill>
                  <a:schemeClr val="dk1"/>
                </a:solidFill>
                <a:latin typeface="Arial"/>
                <a:ea typeface="Arial"/>
                <a:cs typeface="Arial"/>
              </a:rPr>
              <a:t>de comprendre la situation, d’aborder la victime en toute sérénité et de dialoguer avec elle pour réaliser un bilan de secourisme complet et efficace.</a:t>
            </a:r>
            <a:endParaRPr sz="1300" b="0" i="0" u="none" strike="noStrike" cap="none" dirty="0">
              <a:solidFill>
                <a:schemeClr val="dk1"/>
              </a:solidFill>
              <a:latin typeface="Arial"/>
              <a:ea typeface="Arial"/>
              <a:cs typeface="Arial"/>
            </a:endParaRPr>
          </a:p>
        </p:txBody>
      </p:sp>
      <p:sp>
        <p:nvSpPr>
          <p:cNvPr id="144" name="Google Shape;144;p6"/>
          <p:cNvSpPr txBox="1"/>
          <p:nvPr/>
        </p:nvSpPr>
        <p:spPr bwMode="auto">
          <a:xfrm>
            <a:off x="729377" y="1836272"/>
            <a:ext cx="2521823" cy="616641"/>
          </a:xfrm>
          <a:prstGeom prst="rect">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800"/>
              <a:buFont typeface="Arial"/>
              <a:buNone/>
              <a:defRPr/>
            </a:pPr>
            <a:r>
              <a:rPr lang="fr" sz="1600" b="0" i="0" u="none" strike="noStrike" cap="none">
                <a:solidFill>
                  <a:srgbClr val="FFFFFF"/>
                </a:solidFill>
                <a:latin typeface="Arial"/>
                <a:ea typeface="Arial"/>
                <a:cs typeface="Arial"/>
              </a:rPr>
              <a:t>Méthode de conception du kit MC-</a:t>
            </a:r>
            <a:r>
              <a:rPr lang="fr" sz="1600">
                <a:solidFill>
                  <a:srgbClr val="FFFFFF"/>
                </a:solidFill>
              </a:rPr>
              <a:t>ASSIST</a:t>
            </a:r>
            <a:endParaRPr sz="1600" b="0" i="0" u="none" strike="noStrike" cap="none">
              <a:solidFill>
                <a:srgbClr val="FFFFFF"/>
              </a:solidFill>
              <a:latin typeface="Arial"/>
              <a:ea typeface="Arial"/>
              <a:cs typeface="Arial"/>
            </a:endParaRPr>
          </a:p>
        </p:txBody>
      </p:sp>
      <p:sp>
        <p:nvSpPr>
          <p:cNvPr id="145" name="Google Shape;145;p6"/>
          <p:cNvSpPr txBox="1"/>
          <p:nvPr/>
        </p:nvSpPr>
        <p:spPr bwMode="auto">
          <a:xfrm>
            <a:off x="729377" y="5591400"/>
            <a:ext cx="2521823" cy="674462"/>
          </a:xfrm>
          <a:prstGeom prst="rect">
            <a:avLst/>
          </a:prstGeom>
          <a:solidFill>
            <a:srgbClr val="000091"/>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800"/>
              <a:buFont typeface="Arial"/>
              <a:buNone/>
              <a:defRPr/>
            </a:pPr>
            <a:r>
              <a:rPr lang="fr" sz="1600" b="0" i="0" u="none" strike="noStrike" cap="none">
                <a:solidFill>
                  <a:srgbClr val="FFFFFF"/>
                </a:solidFill>
                <a:latin typeface="Arial"/>
                <a:ea typeface="Arial"/>
                <a:cs typeface="Arial"/>
              </a:rPr>
              <a:t>Conception du module de </a:t>
            </a:r>
            <a:r>
              <a:rPr lang="fr" sz="1600">
                <a:solidFill>
                  <a:srgbClr val="FFFFFF"/>
                </a:solidFill>
              </a:rPr>
              <a:t>sensibilisation</a:t>
            </a:r>
            <a:r>
              <a:rPr lang="fr" sz="1600" b="0" i="0" u="none" strike="noStrike" cap="none">
                <a:solidFill>
                  <a:srgbClr val="FFFFFF"/>
                </a:solidFill>
                <a:latin typeface="Arial"/>
                <a:ea typeface="Arial"/>
                <a:cs typeface="Arial"/>
              </a:rPr>
              <a:t> initial</a:t>
            </a:r>
            <a:endParaRPr sz="1600" b="0" i="0" u="none" strike="noStrike" cap="none">
              <a:solidFill>
                <a:srgbClr val="FFFFFF"/>
              </a:solidFill>
              <a:latin typeface="Arial"/>
              <a:ea typeface="Arial"/>
              <a:cs typeface="Arial"/>
            </a:endParaRPr>
          </a:p>
        </p:txBody>
      </p:sp>
      <p:sp>
        <p:nvSpPr>
          <p:cNvPr id="2" name="Rectangle 1"/>
          <p:cNvSpPr/>
          <p:nvPr/>
        </p:nvSpPr>
        <p:spPr bwMode="auto">
          <a:xfrm>
            <a:off x="599837" y="3026889"/>
            <a:ext cx="771763" cy="26495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00" b="1" u="sng">
                <a:solidFill>
                  <a:schemeClr val="tx1"/>
                </a:solidFill>
                <a:latin typeface="Calibri"/>
                <a:cs typeface="Calibri"/>
              </a:rPr>
              <a:t>Méthodes</a:t>
            </a:r>
            <a:endParaRPr/>
          </a:p>
        </p:txBody>
      </p:sp>
      <p:sp>
        <p:nvSpPr>
          <p:cNvPr id="3" name="Rectangle 2"/>
          <p:cNvSpPr/>
          <p:nvPr/>
        </p:nvSpPr>
        <p:spPr bwMode="auto">
          <a:xfrm>
            <a:off x="2051248" y="2825470"/>
            <a:ext cx="771763" cy="26495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00" b="1" u="sng">
                <a:solidFill>
                  <a:schemeClr val="tx1"/>
                </a:solidFill>
                <a:latin typeface="Calibri"/>
                <a:cs typeface="Calibri"/>
              </a:rPr>
              <a:t>Outils</a:t>
            </a:r>
            <a:endParaRPr/>
          </a:p>
        </p:txBody>
      </p:sp>
      <p:sp>
        <p:nvSpPr>
          <p:cNvPr id="4" name="Rectangle 3"/>
          <p:cNvSpPr/>
          <p:nvPr/>
        </p:nvSpPr>
        <p:spPr bwMode="auto">
          <a:xfrm>
            <a:off x="3393953" y="2555498"/>
            <a:ext cx="771763" cy="26495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00" b="1" u="sng">
                <a:solidFill>
                  <a:schemeClr val="tx1"/>
                </a:solidFill>
                <a:latin typeface="Calibri"/>
                <a:cs typeface="Calibri"/>
              </a:rPr>
              <a:t>Pour qui</a:t>
            </a:r>
            <a:endParaRPr/>
          </a:p>
        </p:txBody>
      </p:sp>
      <p:sp>
        <p:nvSpPr>
          <p:cNvPr id="5" name="Rectangle 4"/>
          <p:cNvSpPr/>
          <p:nvPr/>
        </p:nvSpPr>
        <p:spPr bwMode="auto">
          <a:xfrm>
            <a:off x="5334000" y="1828847"/>
            <a:ext cx="1005840" cy="49041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1000" b="1" u="sng">
                <a:solidFill>
                  <a:schemeClr val="tx1"/>
                </a:solidFill>
                <a:latin typeface="Calibri"/>
                <a:cs typeface="Calibri"/>
              </a:rPr>
              <a:t>Besoins andragogiques</a:t>
            </a:r>
            <a:endParaRPr/>
          </a:p>
        </p:txBody>
      </p:sp>
      <p:sp>
        <p:nvSpPr>
          <p:cNvPr id="6" name="Rectangle 5"/>
          <p:cNvSpPr/>
          <p:nvPr/>
        </p:nvSpPr>
        <p:spPr bwMode="auto">
          <a:xfrm>
            <a:off x="493375" y="3611272"/>
            <a:ext cx="984685" cy="25454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r>
              <a:rPr lang="fr-FR" sz="900">
                <a:solidFill>
                  <a:schemeClr val="tx1"/>
                </a:solidFill>
                <a:latin typeface="Calibri"/>
                <a:cs typeface="Calibri"/>
              </a:rPr>
              <a:t>Formation sur 2h</a:t>
            </a:r>
            <a:endParaRPr/>
          </a:p>
        </p:txBody>
      </p:sp>
      <p:sp>
        <p:nvSpPr>
          <p:cNvPr id="7" name="Rectangle 6"/>
          <p:cNvSpPr/>
          <p:nvPr/>
        </p:nvSpPr>
        <p:spPr bwMode="auto">
          <a:xfrm>
            <a:off x="493375" y="4171874"/>
            <a:ext cx="984685" cy="546773"/>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Création d’outils de prise en charge</a:t>
            </a:r>
            <a:endParaRPr/>
          </a:p>
        </p:txBody>
      </p:sp>
      <p:sp>
        <p:nvSpPr>
          <p:cNvPr id="8" name="Rectangle 7"/>
          <p:cNvSpPr/>
          <p:nvPr/>
        </p:nvSpPr>
        <p:spPr bwMode="auto">
          <a:xfrm>
            <a:off x="1924480" y="3301366"/>
            <a:ext cx="984685" cy="21632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Kit de formation</a:t>
            </a:r>
            <a:endParaRPr/>
          </a:p>
        </p:txBody>
      </p:sp>
      <p:sp>
        <p:nvSpPr>
          <p:cNvPr id="9" name="Rectangle 8"/>
          <p:cNvSpPr/>
          <p:nvPr/>
        </p:nvSpPr>
        <p:spPr bwMode="auto">
          <a:xfrm>
            <a:off x="1924479" y="3844095"/>
            <a:ext cx="984685" cy="25454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Application</a:t>
            </a:r>
            <a:endParaRPr/>
          </a:p>
        </p:txBody>
      </p:sp>
      <p:sp>
        <p:nvSpPr>
          <p:cNvPr id="10" name="Rectangle 9"/>
          <p:cNvSpPr/>
          <p:nvPr/>
        </p:nvSpPr>
        <p:spPr bwMode="auto">
          <a:xfrm>
            <a:off x="1924479" y="4366144"/>
            <a:ext cx="984685" cy="66305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Kit « victime sourde ou malentendante » VSAV</a:t>
            </a:r>
            <a:endParaRPr/>
          </a:p>
        </p:txBody>
      </p:sp>
      <p:sp>
        <p:nvSpPr>
          <p:cNvPr id="11" name="Rectangle 10"/>
          <p:cNvSpPr/>
          <p:nvPr/>
        </p:nvSpPr>
        <p:spPr bwMode="auto">
          <a:xfrm>
            <a:off x="3251200" y="3026255"/>
            <a:ext cx="984685" cy="21632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Les Formateurs</a:t>
            </a:r>
            <a:endParaRPr/>
          </a:p>
        </p:txBody>
      </p:sp>
      <p:sp>
        <p:nvSpPr>
          <p:cNvPr id="12" name="Rectangle 11"/>
          <p:cNvSpPr/>
          <p:nvPr/>
        </p:nvSpPr>
        <p:spPr bwMode="auto">
          <a:xfrm>
            <a:off x="3287493" y="4063711"/>
            <a:ext cx="984685" cy="21632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Les stagiaires</a:t>
            </a:r>
            <a:endParaRPr/>
          </a:p>
        </p:txBody>
      </p:sp>
      <p:sp>
        <p:nvSpPr>
          <p:cNvPr id="13" name="Rectangle 12"/>
          <p:cNvSpPr/>
          <p:nvPr/>
        </p:nvSpPr>
        <p:spPr bwMode="auto">
          <a:xfrm>
            <a:off x="3287493" y="4641705"/>
            <a:ext cx="1212732" cy="38749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Les sapeurs-pompiers en intervention</a:t>
            </a:r>
            <a:endParaRPr/>
          </a:p>
        </p:txBody>
      </p:sp>
      <p:sp>
        <p:nvSpPr>
          <p:cNvPr id="14" name="Rectangle 13"/>
          <p:cNvSpPr/>
          <p:nvPr/>
        </p:nvSpPr>
        <p:spPr bwMode="auto">
          <a:xfrm>
            <a:off x="4660900" y="2482059"/>
            <a:ext cx="939800" cy="54419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Fiche d’aide andragogique (FAA)</a:t>
            </a:r>
            <a:endParaRPr/>
          </a:p>
        </p:txBody>
      </p:sp>
      <p:sp>
        <p:nvSpPr>
          <p:cNvPr id="15" name="Rectangle 14"/>
          <p:cNvSpPr/>
          <p:nvPr/>
        </p:nvSpPr>
        <p:spPr bwMode="auto">
          <a:xfrm>
            <a:off x="4660902" y="3105438"/>
            <a:ext cx="939800" cy="40105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Supports de cours</a:t>
            </a:r>
            <a:endParaRPr/>
          </a:p>
        </p:txBody>
      </p:sp>
      <p:sp>
        <p:nvSpPr>
          <p:cNvPr id="16" name="Rectangle 15"/>
          <p:cNvSpPr/>
          <p:nvPr/>
        </p:nvSpPr>
        <p:spPr bwMode="auto">
          <a:xfrm>
            <a:off x="4638458" y="3575929"/>
            <a:ext cx="984685" cy="236498"/>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chemeClr val="tx1"/>
                </a:solidFill>
                <a:latin typeface="Calibri"/>
                <a:cs typeface="Calibri"/>
              </a:rPr>
              <a:t>Matériels de cours</a:t>
            </a:r>
            <a:endParaRPr/>
          </a:p>
        </p:txBody>
      </p:sp>
      <p:sp>
        <p:nvSpPr>
          <p:cNvPr id="17" name="Rectangle 16"/>
          <p:cNvSpPr/>
          <p:nvPr/>
        </p:nvSpPr>
        <p:spPr bwMode="auto">
          <a:xfrm>
            <a:off x="4660900" y="3971348"/>
            <a:ext cx="939800" cy="40105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Supports de formation</a:t>
            </a:r>
            <a:endParaRPr/>
          </a:p>
        </p:txBody>
      </p:sp>
      <p:sp>
        <p:nvSpPr>
          <p:cNvPr id="18" name="Rectangle 17"/>
          <p:cNvSpPr/>
          <p:nvPr/>
        </p:nvSpPr>
        <p:spPr bwMode="auto">
          <a:xfrm>
            <a:off x="4054913" y="1937766"/>
            <a:ext cx="939800" cy="401052"/>
          </a:xfrm>
          <a:prstGeom prst="rect">
            <a:avLst/>
          </a:prstGeom>
          <a:solidFill>
            <a:schemeClr val="bg1"/>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b="1">
                <a:solidFill>
                  <a:srgbClr val="FF0000"/>
                </a:solidFill>
                <a:latin typeface="Calibri"/>
                <a:cs typeface="Calibri"/>
              </a:rPr>
              <a:t>Appui SPV Expert LSF</a:t>
            </a:r>
            <a:endParaRPr/>
          </a:p>
        </p:txBody>
      </p:sp>
      <p:sp>
        <p:nvSpPr>
          <p:cNvPr id="19" name="Rectangle 18"/>
          <p:cNvSpPr/>
          <p:nvPr/>
        </p:nvSpPr>
        <p:spPr bwMode="auto">
          <a:xfrm>
            <a:off x="5955097" y="2665511"/>
            <a:ext cx="984685" cy="20689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Diaporama</a:t>
            </a:r>
            <a:endParaRPr/>
          </a:p>
        </p:txBody>
      </p:sp>
      <p:sp>
        <p:nvSpPr>
          <p:cNvPr id="20" name="Rectangle 19"/>
          <p:cNvSpPr/>
          <p:nvPr/>
        </p:nvSpPr>
        <p:spPr bwMode="auto">
          <a:xfrm>
            <a:off x="5955097" y="2915620"/>
            <a:ext cx="984685" cy="20689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Vidéos</a:t>
            </a:r>
            <a:endParaRPr/>
          </a:p>
        </p:txBody>
      </p:sp>
      <p:sp>
        <p:nvSpPr>
          <p:cNvPr id="21" name="Rectangle 20"/>
          <p:cNvSpPr/>
          <p:nvPr/>
        </p:nvSpPr>
        <p:spPr bwMode="auto">
          <a:xfrm>
            <a:off x="5955097" y="3184000"/>
            <a:ext cx="1214053"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chemeClr val="tx1"/>
                </a:solidFill>
                <a:latin typeface="Calibri"/>
                <a:cs typeface="Calibri"/>
              </a:rPr>
              <a:t>Documents formateurs</a:t>
            </a:r>
            <a:endParaRPr/>
          </a:p>
        </p:txBody>
      </p:sp>
      <p:sp>
        <p:nvSpPr>
          <p:cNvPr id="22" name="Rectangle 21"/>
          <p:cNvSpPr/>
          <p:nvPr/>
        </p:nvSpPr>
        <p:spPr bwMode="auto">
          <a:xfrm>
            <a:off x="5955096" y="3493331"/>
            <a:ext cx="1214053"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Autres</a:t>
            </a:r>
            <a:endParaRPr/>
          </a:p>
        </p:txBody>
      </p:sp>
      <p:sp>
        <p:nvSpPr>
          <p:cNvPr id="24" name="Rectangle 23"/>
          <p:cNvSpPr/>
          <p:nvPr/>
        </p:nvSpPr>
        <p:spPr bwMode="auto">
          <a:xfrm>
            <a:off x="5950310" y="3774620"/>
            <a:ext cx="1143134" cy="49041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A déterminer (projecteur, stylo, tableau, etc…)</a:t>
            </a:r>
            <a:endParaRPr/>
          </a:p>
        </p:txBody>
      </p:sp>
      <p:sp>
        <p:nvSpPr>
          <p:cNvPr id="25" name="Rectangle 24"/>
          <p:cNvSpPr/>
          <p:nvPr/>
        </p:nvSpPr>
        <p:spPr bwMode="auto">
          <a:xfrm>
            <a:off x="5955096" y="4367007"/>
            <a:ext cx="1214053"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Documents stagiaires</a:t>
            </a:r>
            <a:endParaRPr/>
          </a:p>
        </p:txBody>
      </p:sp>
      <p:cxnSp>
        <p:nvCxnSpPr>
          <p:cNvPr id="27" name="Connecteur droit avec flèche 26"/>
          <p:cNvCxnSpPr>
            <a:cxnSpLocks/>
            <a:stCxn id="6" idx="3"/>
            <a:endCxn id="8" idx="1"/>
          </p:cNvCxnSpPr>
          <p:nvPr/>
        </p:nvCxnSpPr>
        <p:spPr bwMode="auto">
          <a:xfrm flipV="1">
            <a:off x="1478060" y="3409529"/>
            <a:ext cx="446420" cy="3290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8" name="Connecteur droit avec flèche 27"/>
          <p:cNvCxnSpPr>
            <a:cxnSpLocks/>
            <a:stCxn id="7" idx="3"/>
            <a:endCxn id="9" idx="1"/>
          </p:cNvCxnSpPr>
          <p:nvPr/>
        </p:nvCxnSpPr>
        <p:spPr bwMode="auto">
          <a:xfrm flipV="1">
            <a:off x="1478060" y="3971367"/>
            <a:ext cx="446419" cy="47389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Connecteur droit avec flèche 30"/>
          <p:cNvCxnSpPr>
            <a:cxnSpLocks/>
            <a:stCxn id="7" idx="3"/>
            <a:endCxn id="10" idx="1"/>
          </p:cNvCxnSpPr>
          <p:nvPr/>
        </p:nvCxnSpPr>
        <p:spPr bwMode="auto">
          <a:xfrm>
            <a:off x="1478060" y="4445261"/>
            <a:ext cx="446419" cy="2524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0" name="Connecteur droit avec flèche 129"/>
          <p:cNvCxnSpPr>
            <a:cxnSpLocks/>
            <a:stCxn id="10" idx="3"/>
            <a:endCxn id="13" idx="1"/>
          </p:cNvCxnSpPr>
          <p:nvPr/>
        </p:nvCxnSpPr>
        <p:spPr bwMode="auto">
          <a:xfrm>
            <a:off x="2909164" y="4697672"/>
            <a:ext cx="378329" cy="1377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4" name="Connecteur droit avec flèche 133"/>
          <p:cNvCxnSpPr>
            <a:cxnSpLocks/>
          </p:cNvCxnSpPr>
          <p:nvPr/>
        </p:nvCxnSpPr>
        <p:spPr bwMode="auto">
          <a:xfrm>
            <a:off x="2909164" y="4098638"/>
            <a:ext cx="349609" cy="7368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7" name="Connecteur droit avec flèche 136"/>
          <p:cNvCxnSpPr>
            <a:cxnSpLocks/>
            <a:endCxn id="12" idx="1"/>
          </p:cNvCxnSpPr>
          <p:nvPr/>
        </p:nvCxnSpPr>
        <p:spPr bwMode="auto">
          <a:xfrm>
            <a:off x="2909164" y="3506663"/>
            <a:ext cx="378329" cy="6652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9" name="Connecteur droit avec flèche 138"/>
          <p:cNvCxnSpPr>
            <a:cxnSpLocks/>
            <a:endCxn id="11" idx="1"/>
          </p:cNvCxnSpPr>
          <p:nvPr/>
        </p:nvCxnSpPr>
        <p:spPr bwMode="auto">
          <a:xfrm flipV="1">
            <a:off x="2898652" y="3134418"/>
            <a:ext cx="352548" cy="2300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6" name="Connecteur droit avec flèche 145"/>
          <p:cNvCxnSpPr>
            <a:cxnSpLocks/>
            <a:stCxn id="11" idx="3"/>
          </p:cNvCxnSpPr>
          <p:nvPr/>
        </p:nvCxnSpPr>
        <p:spPr bwMode="auto">
          <a:xfrm flipV="1">
            <a:off x="4235885" y="2770456"/>
            <a:ext cx="425015" cy="3639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8" name="Connecteur droit avec flèche 147"/>
          <p:cNvCxnSpPr>
            <a:cxnSpLocks/>
            <a:stCxn id="11" idx="3"/>
            <a:endCxn id="15" idx="1"/>
          </p:cNvCxnSpPr>
          <p:nvPr/>
        </p:nvCxnSpPr>
        <p:spPr bwMode="auto">
          <a:xfrm>
            <a:off x="4235885" y="3134418"/>
            <a:ext cx="425017" cy="1715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1" name="Connecteur droit avec flèche 150"/>
          <p:cNvCxnSpPr>
            <a:cxnSpLocks/>
            <a:stCxn id="11" idx="3"/>
            <a:endCxn id="16" idx="1"/>
          </p:cNvCxnSpPr>
          <p:nvPr/>
        </p:nvCxnSpPr>
        <p:spPr bwMode="auto">
          <a:xfrm>
            <a:off x="4235885" y="3134418"/>
            <a:ext cx="402573" cy="55976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4" name="Connecteur droit avec flèche 153"/>
          <p:cNvCxnSpPr>
            <a:cxnSpLocks/>
          </p:cNvCxnSpPr>
          <p:nvPr/>
        </p:nvCxnSpPr>
        <p:spPr bwMode="auto">
          <a:xfrm>
            <a:off x="4281897" y="4165379"/>
            <a:ext cx="36861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6" name="Connecteur droit avec flèche 155"/>
          <p:cNvCxnSpPr>
            <a:cxnSpLocks/>
            <a:endCxn id="25" idx="1"/>
          </p:cNvCxnSpPr>
          <p:nvPr/>
        </p:nvCxnSpPr>
        <p:spPr bwMode="auto">
          <a:xfrm>
            <a:off x="5600701" y="4165379"/>
            <a:ext cx="354395" cy="3147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8" name="Connecteur droit avec flèche 157"/>
          <p:cNvCxnSpPr>
            <a:cxnSpLocks/>
            <a:endCxn id="24" idx="1"/>
          </p:cNvCxnSpPr>
          <p:nvPr/>
        </p:nvCxnSpPr>
        <p:spPr bwMode="auto">
          <a:xfrm>
            <a:off x="5620601" y="3708455"/>
            <a:ext cx="329709" cy="3113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0" name="Connecteur droit avec flèche 159"/>
          <p:cNvCxnSpPr>
            <a:cxnSpLocks/>
            <a:stCxn id="15" idx="3"/>
            <a:endCxn id="22" idx="1"/>
          </p:cNvCxnSpPr>
          <p:nvPr/>
        </p:nvCxnSpPr>
        <p:spPr bwMode="auto">
          <a:xfrm>
            <a:off x="5600702" y="3305964"/>
            <a:ext cx="354394" cy="30045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2" name="Connecteur droit avec flèche 161"/>
          <p:cNvCxnSpPr>
            <a:cxnSpLocks/>
            <a:stCxn id="15" idx="3"/>
            <a:endCxn id="21" idx="1"/>
          </p:cNvCxnSpPr>
          <p:nvPr/>
        </p:nvCxnSpPr>
        <p:spPr bwMode="auto">
          <a:xfrm flipV="1">
            <a:off x="5600702" y="3297091"/>
            <a:ext cx="354395" cy="887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6" name="Connecteur droit avec flèche 165"/>
          <p:cNvCxnSpPr>
            <a:cxnSpLocks/>
            <a:stCxn id="15" idx="3"/>
            <a:endCxn id="20" idx="1"/>
          </p:cNvCxnSpPr>
          <p:nvPr/>
        </p:nvCxnSpPr>
        <p:spPr bwMode="auto">
          <a:xfrm flipV="1">
            <a:off x="5600702" y="3019068"/>
            <a:ext cx="354395" cy="2868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9" name="Connecteur droit avec flèche 168"/>
          <p:cNvCxnSpPr>
            <a:cxnSpLocks/>
          </p:cNvCxnSpPr>
          <p:nvPr/>
        </p:nvCxnSpPr>
        <p:spPr bwMode="auto">
          <a:xfrm flipV="1">
            <a:off x="5600699" y="2760258"/>
            <a:ext cx="349611" cy="5457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6" name="Rectangle 25"/>
          <p:cNvSpPr/>
          <p:nvPr/>
        </p:nvSpPr>
        <p:spPr bwMode="auto">
          <a:xfrm>
            <a:off x="413656" y="1724417"/>
            <a:ext cx="6927695" cy="3518613"/>
          </a:xfrm>
          <a:prstGeom prst="rect">
            <a:avLst/>
          </a:prstGeom>
          <a:noFill/>
          <a:ln w="57150">
            <a:solidFill>
              <a:srgbClr val="0000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9" name="Rectangle 28"/>
          <p:cNvSpPr/>
          <p:nvPr/>
        </p:nvSpPr>
        <p:spPr bwMode="auto">
          <a:xfrm>
            <a:off x="566598" y="6725907"/>
            <a:ext cx="1414143" cy="789789"/>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dirty="0">
                <a:solidFill>
                  <a:schemeClr val="tx1"/>
                </a:solidFill>
                <a:latin typeface="Calibri"/>
                <a:cs typeface="Calibri"/>
              </a:rPr>
              <a:t>Objectif principal : </a:t>
            </a:r>
            <a:endParaRPr dirty="0"/>
          </a:p>
          <a:p>
            <a:pPr algn="ctr">
              <a:defRPr/>
            </a:pPr>
            <a:r>
              <a:rPr lang="fr-FR" sz="800" dirty="0">
                <a:solidFill>
                  <a:schemeClr val="tx1"/>
                </a:solidFill>
                <a:latin typeface="Calibri"/>
                <a:cs typeface="Calibri"/>
              </a:rPr>
              <a:t>Améliorer la prise en charge des personnes des personnes sourdes ou malentendantes</a:t>
            </a:r>
            <a:endParaRPr dirty="0"/>
          </a:p>
        </p:txBody>
      </p:sp>
      <p:sp>
        <p:nvSpPr>
          <p:cNvPr id="30" name="Rectangle 29"/>
          <p:cNvSpPr/>
          <p:nvPr/>
        </p:nvSpPr>
        <p:spPr bwMode="auto">
          <a:xfrm>
            <a:off x="2459311" y="6529942"/>
            <a:ext cx="666279" cy="327893"/>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Comment</a:t>
            </a:r>
            <a:endParaRPr/>
          </a:p>
          <a:p>
            <a:pPr algn="ctr">
              <a:defRPr/>
            </a:pPr>
            <a:r>
              <a:rPr lang="fr-FR" sz="800">
                <a:solidFill>
                  <a:schemeClr val="tx1"/>
                </a:solidFill>
                <a:latin typeface="Calibri"/>
                <a:cs typeface="Calibri"/>
              </a:rPr>
              <a:t>(Méthode)</a:t>
            </a:r>
            <a:endParaRPr/>
          </a:p>
        </p:txBody>
      </p:sp>
      <p:sp>
        <p:nvSpPr>
          <p:cNvPr id="129" name="Rectangle 128"/>
          <p:cNvSpPr/>
          <p:nvPr/>
        </p:nvSpPr>
        <p:spPr bwMode="auto">
          <a:xfrm>
            <a:off x="5924464" y="5398905"/>
            <a:ext cx="939800" cy="360470"/>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En étant</a:t>
            </a:r>
            <a:endParaRPr/>
          </a:p>
          <a:p>
            <a:pPr algn="ctr">
              <a:defRPr/>
            </a:pPr>
            <a:r>
              <a:rPr lang="fr-FR" sz="800">
                <a:solidFill>
                  <a:schemeClr val="tx1"/>
                </a:solidFill>
                <a:latin typeface="Calibri"/>
                <a:cs typeface="Calibri"/>
              </a:rPr>
              <a:t>(savoir associés)</a:t>
            </a:r>
            <a:endParaRPr/>
          </a:p>
        </p:txBody>
      </p:sp>
      <p:sp>
        <p:nvSpPr>
          <p:cNvPr id="136" name="Rectangle 135"/>
          <p:cNvSpPr/>
          <p:nvPr/>
        </p:nvSpPr>
        <p:spPr bwMode="auto">
          <a:xfrm>
            <a:off x="1595857" y="8603128"/>
            <a:ext cx="769767" cy="36388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Les sapeurs-pompiers</a:t>
            </a:r>
            <a:endParaRPr/>
          </a:p>
        </p:txBody>
      </p:sp>
      <p:sp>
        <p:nvSpPr>
          <p:cNvPr id="138" name="Rectangle 137"/>
          <p:cNvSpPr/>
          <p:nvPr/>
        </p:nvSpPr>
        <p:spPr bwMode="auto">
          <a:xfrm>
            <a:off x="2275384" y="7012260"/>
            <a:ext cx="1104879" cy="30170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dirty="0">
                <a:solidFill>
                  <a:schemeClr val="tx1"/>
                </a:solidFill>
                <a:latin typeface="Calibri"/>
                <a:cs typeface="Calibri"/>
              </a:rPr>
              <a:t>En sensibilisant et informant</a:t>
            </a:r>
            <a:endParaRPr dirty="0"/>
          </a:p>
        </p:txBody>
      </p:sp>
      <p:sp>
        <p:nvSpPr>
          <p:cNvPr id="140" name="Rectangle 139"/>
          <p:cNvSpPr/>
          <p:nvPr/>
        </p:nvSpPr>
        <p:spPr bwMode="auto">
          <a:xfrm>
            <a:off x="4207495" y="8562440"/>
            <a:ext cx="787218" cy="202678"/>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L’abordage</a:t>
            </a:r>
            <a:endParaRPr/>
          </a:p>
        </p:txBody>
      </p:sp>
      <p:sp>
        <p:nvSpPr>
          <p:cNvPr id="147" name="Rectangle 146"/>
          <p:cNvSpPr/>
          <p:nvPr/>
        </p:nvSpPr>
        <p:spPr bwMode="auto">
          <a:xfrm>
            <a:off x="2857591" y="8607906"/>
            <a:ext cx="787218" cy="205729"/>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Intervention</a:t>
            </a:r>
            <a:endParaRPr/>
          </a:p>
        </p:txBody>
      </p:sp>
      <p:sp>
        <p:nvSpPr>
          <p:cNvPr id="149" name="Rectangle 148"/>
          <p:cNvSpPr/>
          <p:nvPr/>
        </p:nvSpPr>
        <p:spPr bwMode="auto">
          <a:xfrm>
            <a:off x="3650197" y="6415538"/>
            <a:ext cx="1142479" cy="45411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dirty="0">
                <a:solidFill>
                  <a:schemeClr val="tx1"/>
                </a:solidFill>
                <a:latin typeface="Calibri"/>
                <a:cs typeface="Calibri"/>
              </a:rPr>
              <a:t>Connaître la communauté sourde ou malentendante</a:t>
            </a:r>
            <a:endParaRPr dirty="0"/>
          </a:p>
        </p:txBody>
      </p:sp>
      <p:sp>
        <p:nvSpPr>
          <p:cNvPr id="150" name="Rectangle 149"/>
          <p:cNvSpPr/>
          <p:nvPr/>
        </p:nvSpPr>
        <p:spPr bwMode="auto">
          <a:xfrm>
            <a:off x="3652781" y="6982442"/>
            <a:ext cx="1262589" cy="319243"/>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chemeClr val="tx1"/>
                </a:solidFill>
                <a:latin typeface="Calibri"/>
                <a:cs typeface="Calibri"/>
              </a:rPr>
              <a:t>Adopter des attitudes et comportements adaptés</a:t>
            </a:r>
            <a:endParaRPr/>
          </a:p>
        </p:txBody>
      </p:sp>
      <p:sp>
        <p:nvSpPr>
          <p:cNvPr id="152" name="Rectangle 151"/>
          <p:cNvSpPr/>
          <p:nvPr/>
        </p:nvSpPr>
        <p:spPr bwMode="auto">
          <a:xfrm>
            <a:off x="3636962" y="7389947"/>
            <a:ext cx="1155714" cy="48888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chemeClr val="tx1"/>
                </a:solidFill>
                <a:latin typeface="Calibri"/>
                <a:cs typeface="Calibri"/>
              </a:rPr>
              <a:t>Utiliser des outils d’aides à la communication pour prendre en charge</a:t>
            </a:r>
            <a:endParaRPr/>
          </a:p>
        </p:txBody>
      </p:sp>
      <p:sp>
        <p:nvSpPr>
          <p:cNvPr id="157" name="Rectangle 156"/>
          <p:cNvSpPr/>
          <p:nvPr/>
        </p:nvSpPr>
        <p:spPr bwMode="auto">
          <a:xfrm>
            <a:off x="5469283" y="5882194"/>
            <a:ext cx="1699865" cy="828608"/>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dirty="0">
                <a:solidFill>
                  <a:schemeClr val="tx1"/>
                </a:solidFill>
                <a:latin typeface="Calibri"/>
                <a:cs typeface="Calibri"/>
              </a:rPr>
              <a:t>Communiquer des informations sur</a:t>
            </a:r>
          </a:p>
          <a:p>
            <a:pPr algn="ctr">
              <a:defRPr/>
            </a:pPr>
            <a:r>
              <a:rPr lang="fr-FR" sz="800" dirty="0">
                <a:solidFill>
                  <a:schemeClr val="tx1"/>
                </a:solidFill>
                <a:latin typeface="Calibri"/>
                <a:cs typeface="Calibri"/>
              </a:rPr>
              <a:t>la communauté sourde ou malentendante, </a:t>
            </a:r>
          </a:p>
          <a:p>
            <a:pPr algn="ctr">
              <a:defRPr/>
            </a:pPr>
            <a:r>
              <a:rPr lang="fr-FR" sz="800" dirty="0">
                <a:solidFill>
                  <a:schemeClr val="tx1"/>
                </a:solidFill>
                <a:latin typeface="Calibri"/>
                <a:cs typeface="Calibri"/>
              </a:rPr>
              <a:t>les différentes origines possibles de la surdité et les modes de communication associés</a:t>
            </a:r>
            <a:endParaRPr sz="800" dirty="0"/>
          </a:p>
        </p:txBody>
      </p:sp>
      <p:sp>
        <p:nvSpPr>
          <p:cNvPr id="161" name="Rectangle 160"/>
          <p:cNvSpPr/>
          <p:nvPr/>
        </p:nvSpPr>
        <p:spPr bwMode="auto">
          <a:xfrm>
            <a:off x="5477866" y="6783750"/>
            <a:ext cx="1691282" cy="45009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chemeClr val="tx1"/>
                </a:solidFill>
                <a:latin typeface="Calibri"/>
                <a:cs typeface="Calibri"/>
              </a:rPr>
              <a:t>Capable d’adapter sa façon d’être pour aborder simplement une personne sourde ou malentendante</a:t>
            </a:r>
            <a:endParaRPr/>
          </a:p>
        </p:txBody>
      </p:sp>
      <p:sp>
        <p:nvSpPr>
          <p:cNvPr id="164" name="Rectangle 163"/>
          <p:cNvSpPr/>
          <p:nvPr/>
        </p:nvSpPr>
        <p:spPr bwMode="auto">
          <a:xfrm>
            <a:off x="5477869" y="7311648"/>
            <a:ext cx="1691280" cy="80844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dirty="0">
                <a:solidFill>
                  <a:schemeClr val="tx1"/>
                </a:solidFill>
                <a:latin typeface="Calibri"/>
                <a:cs typeface="Calibri"/>
              </a:rPr>
              <a:t>Initiation aux bases de la LSF et à tous les autres modes de communication utiles (écrit, lecture labiale, pictogrammes)</a:t>
            </a:r>
            <a:endParaRPr dirty="0"/>
          </a:p>
          <a:p>
            <a:pPr algn="ctr">
              <a:defRPr/>
            </a:pPr>
            <a:r>
              <a:rPr lang="fr-FR" sz="900" dirty="0">
                <a:solidFill>
                  <a:schemeClr val="tx1"/>
                </a:solidFill>
                <a:latin typeface="Calibri"/>
                <a:cs typeface="Calibri"/>
              </a:rPr>
              <a:t>Capable d’utiliser l’application</a:t>
            </a:r>
            <a:endParaRPr dirty="0"/>
          </a:p>
        </p:txBody>
      </p:sp>
      <p:sp>
        <p:nvSpPr>
          <p:cNvPr id="165" name="Rectangle 164"/>
          <p:cNvSpPr/>
          <p:nvPr/>
        </p:nvSpPr>
        <p:spPr bwMode="auto">
          <a:xfrm>
            <a:off x="6474701" y="8508093"/>
            <a:ext cx="558680" cy="184533"/>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SUAP</a:t>
            </a:r>
            <a:endParaRPr/>
          </a:p>
        </p:txBody>
      </p:sp>
      <p:cxnSp>
        <p:nvCxnSpPr>
          <p:cNvPr id="171" name="Connecteur droit avec flèche 170"/>
          <p:cNvCxnSpPr>
            <a:cxnSpLocks/>
            <a:stCxn id="136" idx="3"/>
            <a:endCxn id="147" idx="1"/>
          </p:cNvCxnSpPr>
          <p:nvPr/>
        </p:nvCxnSpPr>
        <p:spPr bwMode="auto">
          <a:xfrm flipV="1">
            <a:off x="2365624" y="8710771"/>
            <a:ext cx="491966" cy="743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4" name="Connecteur droit avec flèche 173"/>
          <p:cNvCxnSpPr>
            <a:cxnSpLocks/>
            <a:stCxn id="29" idx="3"/>
            <a:endCxn id="138" idx="1"/>
          </p:cNvCxnSpPr>
          <p:nvPr/>
        </p:nvCxnSpPr>
        <p:spPr bwMode="auto">
          <a:xfrm>
            <a:off x="1980741" y="7120802"/>
            <a:ext cx="294643" cy="423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5" name="Connecteur droit avec flèche 174"/>
          <p:cNvCxnSpPr>
            <a:cxnSpLocks/>
            <a:stCxn id="138" idx="3"/>
            <a:endCxn id="149" idx="1"/>
          </p:cNvCxnSpPr>
          <p:nvPr/>
        </p:nvCxnSpPr>
        <p:spPr bwMode="auto">
          <a:xfrm flipV="1">
            <a:off x="3380263" y="6642596"/>
            <a:ext cx="269934" cy="5205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6" name="Connecteur droit avec flèche 175"/>
          <p:cNvCxnSpPr>
            <a:cxnSpLocks/>
            <a:stCxn id="138" idx="3"/>
            <a:endCxn id="150" idx="1"/>
          </p:cNvCxnSpPr>
          <p:nvPr/>
        </p:nvCxnSpPr>
        <p:spPr bwMode="auto">
          <a:xfrm flipV="1">
            <a:off x="3380263" y="7142064"/>
            <a:ext cx="272518" cy="2104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7" name="Connecteur droit avec flèche 176"/>
          <p:cNvCxnSpPr>
            <a:cxnSpLocks/>
            <a:stCxn id="138" idx="3"/>
            <a:endCxn id="152" idx="1"/>
          </p:cNvCxnSpPr>
          <p:nvPr/>
        </p:nvCxnSpPr>
        <p:spPr bwMode="auto">
          <a:xfrm>
            <a:off x="3380263" y="7163111"/>
            <a:ext cx="256699" cy="47127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1" name="Connecteur droit avec flèche 180"/>
          <p:cNvCxnSpPr>
            <a:cxnSpLocks/>
            <a:stCxn id="152" idx="3"/>
            <a:endCxn id="164" idx="1"/>
          </p:cNvCxnSpPr>
          <p:nvPr/>
        </p:nvCxnSpPr>
        <p:spPr bwMode="auto">
          <a:xfrm>
            <a:off x="4792676" y="7634388"/>
            <a:ext cx="685193" cy="8148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2" name="Connecteur droit avec flèche 181"/>
          <p:cNvCxnSpPr>
            <a:cxnSpLocks/>
            <a:stCxn id="150" idx="3"/>
            <a:endCxn id="161" idx="1"/>
          </p:cNvCxnSpPr>
          <p:nvPr/>
        </p:nvCxnSpPr>
        <p:spPr bwMode="auto">
          <a:xfrm flipV="1">
            <a:off x="4915370" y="7008798"/>
            <a:ext cx="562497" cy="1332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4" name="Connecteur droit avec flèche 183"/>
          <p:cNvCxnSpPr>
            <a:cxnSpLocks/>
            <a:stCxn id="149" idx="3"/>
            <a:endCxn id="157" idx="1"/>
          </p:cNvCxnSpPr>
          <p:nvPr/>
        </p:nvCxnSpPr>
        <p:spPr bwMode="auto">
          <a:xfrm flipV="1">
            <a:off x="4792676" y="6296498"/>
            <a:ext cx="676607" cy="34609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85" name="Rectangle 184"/>
          <p:cNvSpPr/>
          <p:nvPr/>
        </p:nvSpPr>
        <p:spPr bwMode="auto">
          <a:xfrm>
            <a:off x="3679093" y="5896341"/>
            <a:ext cx="1113583" cy="349644"/>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700" b="1" u="sng">
                <a:solidFill>
                  <a:schemeClr val="tx1"/>
                </a:solidFill>
                <a:latin typeface="Calibri"/>
                <a:cs typeface="Calibri"/>
              </a:rPr>
              <a:t>Afin de</a:t>
            </a:r>
            <a:endParaRPr/>
          </a:p>
          <a:p>
            <a:pPr algn="ctr">
              <a:defRPr/>
            </a:pPr>
            <a:r>
              <a:rPr lang="fr-FR" sz="700">
                <a:solidFill>
                  <a:schemeClr val="tx1"/>
                </a:solidFill>
                <a:latin typeface="Calibri"/>
                <a:cs typeface="Calibri"/>
              </a:rPr>
              <a:t>(compétences à acquérir)</a:t>
            </a:r>
            <a:endParaRPr/>
          </a:p>
        </p:txBody>
      </p:sp>
      <p:sp>
        <p:nvSpPr>
          <p:cNvPr id="207" name="Rectangle 206"/>
          <p:cNvSpPr/>
          <p:nvPr/>
        </p:nvSpPr>
        <p:spPr bwMode="auto">
          <a:xfrm>
            <a:off x="6367102" y="8179183"/>
            <a:ext cx="666279"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Domaines</a:t>
            </a:r>
            <a:endParaRPr lang="fr-FR" sz="800">
              <a:solidFill>
                <a:schemeClr val="tx1"/>
              </a:solidFill>
              <a:latin typeface="Calibri"/>
              <a:cs typeface="Calibri"/>
            </a:endParaRPr>
          </a:p>
        </p:txBody>
      </p:sp>
      <p:sp>
        <p:nvSpPr>
          <p:cNvPr id="208" name="Rectangle 207"/>
          <p:cNvSpPr/>
          <p:nvPr/>
        </p:nvSpPr>
        <p:spPr bwMode="auto">
          <a:xfrm>
            <a:off x="5425321" y="8212172"/>
            <a:ext cx="666279"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Pour qui</a:t>
            </a:r>
            <a:endParaRPr lang="fr-FR" sz="800">
              <a:solidFill>
                <a:schemeClr val="tx1"/>
              </a:solidFill>
              <a:latin typeface="Calibri"/>
              <a:cs typeface="Calibri"/>
            </a:endParaRPr>
          </a:p>
        </p:txBody>
      </p:sp>
      <p:sp>
        <p:nvSpPr>
          <p:cNvPr id="209" name="Rectangle 208"/>
          <p:cNvSpPr/>
          <p:nvPr/>
        </p:nvSpPr>
        <p:spPr bwMode="auto">
          <a:xfrm>
            <a:off x="4265950" y="8227422"/>
            <a:ext cx="666279"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Pour</a:t>
            </a:r>
            <a:endParaRPr lang="fr-FR" sz="800">
              <a:solidFill>
                <a:schemeClr val="tx1"/>
              </a:solidFill>
              <a:latin typeface="Calibri"/>
              <a:cs typeface="Calibri"/>
            </a:endParaRPr>
          </a:p>
        </p:txBody>
      </p:sp>
      <p:sp>
        <p:nvSpPr>
          <p:cNvPr id="210" name="Rectangle 209"/>
          <p:cNvSpPr/>
          <p:nvPr/>
        </p:nvSpPr>
        <p:spPr bwMode="auto">
          <a:xfrm>
            <a:off x="2925633" y="8212172"/>
            <a:ext cx="666279"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Quand, où</a:t>
            </a:r>
            <a:endParaRPr lang="fr-FR" sz="800">
              <a:solidFill>
                <a:schemeClr val="tx1"/>
              </a:solidFill>
              <a:latin typeface="Calibri"/>
              <a:cs typeface="Calibri"/>
            </a:endParaRPr>
          </a:p>
        </p:txBody>
      </p:sp>
      <p:sp>
        <p:nvSpPr>
          <p:cNvPr id="211" name="Rectangle 210"/>
          <p:cNvSpPr/>
          <p:nvPr/>
        </p:nvSpPr>
        <p:spPr bwMode="auto">
          <a:xfrm>
            <a:off x="1662393" y="8227422"/>
            <a:ext cx="666279" cy="226181"/>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b="1" u="sng">
                <a:solidFill>
                  <a:schemeClr val="tx1"/>
                </a:solidFill>
                <a:latin typeface="Calibri"/>
                <a:cs typeface="Calibri"/>
              </a:rPr>
              <a:t>Qui</a:t>
            </a:r>
            <a:endParaRPr lang="fr-FR" sz="800">
              <a:solidFill>
                <a:schemeClr val="tx1"/>
              </a:solidFill>
              <a:latin typeface="Calibri"/>
              <a:cs typeface="Calibri"/>
            </a:endParaRPr>
          </a:p>
        </p:txBody>
      </p:sp>
      <p:sp>
        <p:nvSpPr>
          <p:cNvPr id="212" name="Rectangle 211"/>
          <p:cNvSpPr/>
          <p:nvPr/>
        </p:nvSpPr>
        <p:spPr bwMode="auto">
          <a:xfrm>
            <a:off x="480469" y="8823373"/>
            <a:ext cx="1023250" cy="59018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rgbClr val="FF0000"/>
                </a:solidFill>
                <a:latin typeface="Calibri"/>
                <a:cs typeface="Calibri"/>
              </a:rPr>
              <a:t>EN ROUGE</a:t>
            </a:r>
            <a:endParaRPr/>
          </a:p>
          <a:p>
            <a:pPr algn="ctr">
              <a:defRPr/>
            </a:pPr>
            <a:r>
              <a:rPr lang="fr-FR" sz="800" b="1">
                <a:solidFill>
                  <a:schemeClr val="tx1"/>
                </a:solidFill>
                <a:latin typeface="Calibri"/>
                <a:cs typeface="Calibri"/>
              </a:rPr>
              <a:t>Traiter dans le cadre de l’experimentation</a:t>
            </a:r>
            <a:endParaRPr lang="fr-FR" sz="800">
              <a:solidFill>
                <a:schemeClr val="tx1"/>
              </a:solidFill>
              <a:latin typeface="Calibri"/>
              <a:cs typeface="Calibri"/>
            </a:endParaRPr>
          </a:p>
        </p:txBody>
      </p:sp>
      <p:sp>
        <p:nvSpPr>
          <p:cNvPr id="222" name="Rectangle 221"/>
          <p:cNvSpPr/>
          <p:nvPr/>
        </p:nvSpPr>
        <p:spPr bwMode="auto">
          <a:xfrm>
            <a:off x="1584740" y="9209044"/>
            <a:ext cx="780884" cy="458725"/>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00">
                <a:solidFill>
                  <a:srgbClr val="FF0000"/>
                </a:solidFill>
                <a:latin typeface="Calibri"/>
                <a:cs typeface="Calibri"/>
              </a:rPr>
              <a:t>Les autres agents ou service public</a:t>
            </a:r>
            <a:endParaRPr/>
          </a:p>
        </p:txBody>
      </p:sp>
      <p:sp>
        <p:nvSpPr>
          <p:cNvPr id="223" name="Rectangle 222"/>
          <p:cNvSpPr/>
          <p:nvPr/>
        </p:nvSpPr>
        <p:spPr bwMode="auto">
          <a:xfrm>
            <a:off x="2868484" y="8967015"/>
            <a:ext cx="787218" cy="36388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Accueil administratif</a:t>
            </a:r>
            <a:endParaRPr/>
          </a:p>
        </p:txBody>
      </p:sp>
      <p:sp>
        <p:nvSpPr>
          <p:cNvPr id="224" name="Rectangle 223"/>
          <p:cNvSpPr/>
          <p:nvPr/>
        </p:nvSpPr>
        <p:spPr bwMode="auto">
          <a:xfrm>
            <a:off x="2857018" y="9454234"/>
            <a:ext cx="787218" cy="333839"/>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Séjour hospitalier</a:t>
            </a:r>
            <a:endParaRPr/>
          </a:p>
        </p:txBody>
      </p:sp>
      <p:cxnSp>
        <p:nvCxnSpPr>
          <p:cNvPr id="226" name="Connecteur droit avec flèche 225"/>
          <p:cNvCxnSpPr>
            <a:cxnSpLocks/>
            <a:stCxn id="136" idx="3"/>
            <a:endCxn id="223" idx="1"/>
          </p:cNvCxnSpPr>
          <p:nvPr/>
        </p:nvCxnSpPr>
        <p:spPr bwMode="auto">
          <a:xfrm>
            <a:off x="2365624" y="8785072"/>
            <a:ext cx="502860" cy="36388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9" name="Connecteur droit avec flèche 228"/>
          <p:cNvCxnSpPr>
            <a:cxnSpLocks/>
            <a:stCxn id="222" idx="3"/>
          </p:cNvCxnSpPr>
          <p:nvPr/>
        </p:nvCxnSpPr>
        <p:spPr bwMode="auto">
          <a:xfrm>
            <a:off x="2365624" y="9438406"/>
            <a:ext cx="491394" cy="1827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2" name="Connecteur droit avec flèche 231"/>
          <p:cNvCxnSpPr>
            <a:cxnSpLocks/>
            <a:stCxn id="222" idx="3"/>
          </p:cNvCxnSpPr>
          <p:nvPr/>
        </p:nvCxnSpPr>
        <p:spPr bwMode="auto">
          <a:xfrm flipV="1">
            <a:off x="2365624" y="9148108"/>
            <a:ext cx="491681" cy="29029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4" name="Rectangle 233"/>
          <p:cNvSpPr/>
          <p:nvPr/>
        </p:nvSpPr>
        <p:spPr bwMode="auto">
          <a:xfrm>
            <a:off x="4223613" y="8823373"/>
            <a:ext cx="787218" cy="202678"/>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Le bilan</a:t>
            </a:r>
            <a:endParaRPr/>
          </a:p>
        </p:txBody>
      </p:sp>
      <p:sp>
        <p:nvSpPr>
          <p:cNvPr id="235" name="Rectangle 234"/>
          <p:cNvSpPr/>
          <p:nvPr/>
        </p:nvSpPr>
        <p:spPr bwMode="auto">
          <a:xfrm>
            <a:off x="4184707" y="9133354"/>
            <a:ext cx="944414" cy="34979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850">
                <a:solidFill>
                  <a:srgbClr val="FF0000"/>
                </a:solidFill>
                <a:latin typeface="Calibri"/>
                <a:cs typeface="Calibri"/>
              </a:rPr>
              <a:t>L’explication des gestes réalisés</a:t>
            </a:r>
            <a:endParaRPr/>
          </a:p>
        </p:txBody>
      </p:sp>
      <p:sp>
        <p:nvSpPr>
          <p:cNvPr id="236" name="Rectangle 235"/>
          <p:cNvSpPr/>
          <p:nvPr/>
        </p:nvSpPr>
        <p:spPr bwMode="auto">
          <a:xfrm>
            <a:off x="4200400" y="9567406"/>
            <a:ext cx="944414" cy="22417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Informations</a:t>
            </a:r>
            <a:endParaRPr/>
          </a:p>
        </p:txBody>
      </p:sp>
      <p:sp>
        <p:nvSpPr>
          <p:cNvPr id="237" name="Rectangle 236"/>
          <p:cNvSpPr/>
          <p:nvPr/>
        </p:nvSpPr>
        <p:spPr bwMode="auto">
          <a:xfrm>
            <a:off x="5486226" y="8663779"/>
            <a:ext cx="593902" cy="202678"/>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Victimes</a:t>
            </a:r>
            <a:endParaRPr/>
          </a:p>
        </p:txBody>
      </p:sp>
      <p:sp>
        <p:nvSpPr>
          <p:cNvPr id="238" name="Rectangle 237"/>
          <p:cNvSpPr/>
          <p:nvPr/>
        </p:nvSpPr>
        <p:spPr bwMode="auto">
          <a:xfrm>
            <a:off x="5497698" y="8966251"/>
            <a:ext cx="582430" cy="472156"/>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rgbClr val="FF0000"/>
                </a:solidFill>
                <a:latin typeface="Calibri"/>
                <a:cs typeface="Calibri"/>
              </a:rPr>
              <a:t>Tiers</a:t>
            </a:r>
            <a:endParaRPr/>
          </a:p>
          <a:p>
            <a:pPr algn="ctr">
              <a:defRPr/>
            </a:pPr>
            <a:r>
              <a:rPr lang="fr-FR" sz="900">
                <a:solidFill>
                  <a:srgbClr val="FF0000"/>
                </a:solidFill>
                <a:latin typeface="Calibri"/>
                <a:cs typeface="Calibri"/>
              </a:rPr>
              <a:t>Témoins</a:t>
            </a:r>
            <a:endParaRPr/>
          </a:p>
          <a:p>
            <a:pPr algn="ctr">
              <a:defRPr/>
            </a:pPr>
            <a:r>
              <a:rPr lang="fr-FR" sz="900">
                <a:solidFill>
                  <a:srgbClr val="FF0000"/>
                </a:solidFill>
                <a:latin typeface="Calibri"/>
                <a:cs typeface="Calibri"/>
              </a:rPr>
              <a:t>Famille</a:t>
            </a:r>
            <a:endParaRPr/>
          </a:p>
        </p:txBody>
      </p:sp>
      <p:sp>
        <p:nvSpPr>
          <p:cNvPr id="239" name="Rectangle 238"/>
          <p:cNvSpPr/>
          <p:nvPr/>
        </p:nvSpPr>
        <p:spPr bwMode="auto">
          <a:xfrm>
            <a:off x="6447439" y="8778243"/>
            <a:ext cx="585941" cy="184532"/>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Incendie</a:t>
            </a:r>
            <a:endParaRPr/>
          </a:p>
        </p:txBody>
      </p:sp>
      <p:sp>
        <p:nvSpPr>
          <p:cNvPr id="240" name="Rectangle 239"/>
          <p:cNvSpPr/>
          <p:nvPr/>
        </p:nvSpPr>
        <p:spPr bwMode="auto">
          <a:xfrm>
            <a:off x="6454283" y="9038134"/>
            <a:ext cx="557331" cy="31448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Secours routier</a:t>
            </a:r>
            <a:endParaRPr/>
          </a:p>
        </p:txBody>
      </p:sp>
      <p:sp>
        <p:nvSpPr>
          <p:cNvPr id="241" name="Rectangle 240"/>
          <p:cNvSpPr/>
          <p:nvPr/>
        </p:nvSpPr>
        <p:spPr bwMode="auto">
          <a:xfrm>
            <a:off x="6461744" y="9445399"/>
            <a:ext cx="707405" cy="314487"/>
          </a:xfrm>
          <a:prstGeom prst="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a:solidFill>
                  <a:schemeClr val="tx1"/>
                </a:solidFill>
                <a:latin typeface="Calibri"/>
                <a:cs typeface="Calibri"/>
              </a:rPr>
              <a:t>Opérations diverses</a:t>
            </a:r>
            <a:endParaRPr/>
          </a:p>
        </p:txBody>
      </p:sp>
      <p:cxnSp>
        <p:nvCxnSpPr>
          <p:cNvPr id="288" name="Connecteur droit avec flèche 287"/>
          <p:cNvCxnSpPr>
            <a:cxnSpLocks/>
            <a:endCxn id="140" idx="1"/>
          </p:cNvCxnSpPr>
          <p:nvPr/>
        </p:nvCxnSpPr>
        <p:spPr bwMode="auto">
          <a:xfrm flipV="1">
            <a:off x="3652781" y="8663779"/>
            <a:ext cx="554714" cy="331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0" name="Connecteur droit avec flèche 289"/>
          <p:cNvCxnSpPr>
            <a:cxnSpLocks/>
          </p:cNvCxnSpPr>
          <p:nvPr/>
        </p:nvCxnSpPr>
        <p:spPr bwMode="auto">
          <a:xfrm>
            <a:off x="3682397" y="8696920"/>
            <a:ext cx="533070" cy="2277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2" name="Connecteur droit avec flèche 291"/>
          <p:cNvCxnSpPr>
            <a:cxnSpLocks/>
            <a:endCxn id="235" idx="1"/>
          </p:cNvCxnSpPr>
          <p:nvPr/>
        </p:nvCxnSpPr>
        <p:spPr bwMode="auto">
          <a:xfrm>
            <a:off x="3621557" y="8705744"/>
            <a:ext cx="563150" cy="60250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4" name="Connecteur droit avec flèche 293"/>
          <p:cNvCxnSpPr>
            <a:cxnSpLocks/>
            <a:endCxn id="236" idx="1"/>
          </p:cNvCxnSpPr>
          <p:nvPr/>
        </p:nvCxnSpPr>
        <p:spPr bwMode="auto">
          <a:xfrm>
            <a:off x="3645222" y="8684563"/>
            <a:ext cx="555178" cy="9949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6" name="Connecteur droit avec flèche 295"/>
          <p:cNvCxnSpPr>
            <a:cxnSpLocks/>
            <a:stCxn id="140" idx="3"/>
            <a:endCxn id="237" idx="1"/>
          </p:cNvCxnSpPr>
          <p:nvPr/>
        </p:nvCxnSpPr>
        <p:spPr bwMode="auto">
          <a:xfrm>
            <a:off x="4994712" y="8663779"/>
            <a:ext cx="491512" cy="1013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99" name="Connecteur droit avec flèche 298"/>
          <p:cNvCxnSpPr>
            <a:cxnSpLocks/>
            <a:stCxn id="140" idx="3"/>
            <a:endCxn id="238" idx="1"/>
          </p:cNvCxnSpPr>
          <p:nvPr/>
        </p:nvCxnSpPr>
        <p:spPr bwMode="auto">
          <a:xfrm>
            <a:off x="4994712" y="8663779"/>
            <a:ext cx="502985" cy="5385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2" name="Connecteur droit avec flèche 301"/>
          <p:cNvCxnSpPr>
            <a:cxnSpLocks/>
            <a:stCxn id="234" idx="3"/>
            <a:endCxn id="237" idx="1"/>
          </p:cNvCxnSpPr>
          <p:nvPr/>
        </p:nvCxnSpPr>
        <p:spPr bwMode="auto">
          <a:xfrm flipV="1">
            <a:off x="5010831" y="8765118"/>
            <a:ext cx="475395" cy="15959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5" name="Connecteur droit avec flèche 304"/>
          <p:cNvCxnSpPr>
            <a:cxnSpLocks/>
            <a:stCxn id="235" idx="3"/>
          </p:cNvCxnSpPr>
          <p:nvPr/>
        </p:nvCxnSpPr>
        <p:spPr bwMode="auto">
          <a:xfrm flipV="1">
            <a:off x="5129121" y="8780114"/>
            <a:ext cx="340162" cy="5281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8" name="Connecteur droit avec flèche 307"/>
          <p:cNvCxnSpPr>
            <a:cxnSpLocks/>
            <a:stCxn id="236" idx="3"/>
            <a:endCxn id="237" idx="1"/>
          </p:cNvCxnSpPr>
          <p:nvPr/>
        </p:nvCxnSpPr>
        <p:spPr bwMode="auto">
          <a:xfrm flipV="1">
            <a:off x="5144814" y="8765118"/>
            <a:ext cx="341412" cy="91437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Rectangle 22"/>
          <p:cNvSpPr/>
          <p:nvPr/>
        </p:nvSpPr>
        <p:spPr bwMode="auto">
          <a:xfrm>
            <a:off x="407007" y="5344061"/>
            <a:ext cx="6927695" cy="4511377"/>
          </a:xfrm>
          <a:prstGeom prst="rect">
            <a:avLst/>
          </a:prstGeom>
          <a:noFill/>
          <a:ln w="57150">
            <a:solidFill>
              <a:srgbClr val="0000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fr-FR"/>
          </a:p>
        </p:txBody>
      </p:sp>
      <p:sp>
        <p:nvSpPr>
          <p:cNvPr id="225" name="Rectangle 224"/>
          <p:cNvSpPr/>
          <p:nvPr/>
        </p:nvSpPr>
        <p:spPr bwMode="auto">
          <a:xfrm>
            <a:off x="4652975" y="5417377"/>
            <a:ext cx="939800" cy="401052"/>
          </a:xfrm>
          <a:prstGeom prst="rect">
            <a:avLst/>
          </a:prstGeom>
          <a:solidFill>
            <a:schemeClr val="bg1"/>
          </a:solidFill>
          <a:ln w="952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fr-FR" sz="900" b="1">
                <a:solidFill>
                  <a:srgbClr val="FF0000"/>
                </a:solidFill>
                <a:latin typeface="Calibri"/>
                <a:cs typeface="Calibri"/>
              </a:rPr>
              <a:t>Appui SPV Expert LSF</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3" name="Google Shape;193;p8"/>
          <p:cNvSpPr/>
          <p:nvPr/>
        </p:nvSpPr>
        <p:spPr bwMode="auto">
          <a:xfrm>
            <a:off x="347300" y="309575"/>
            <a:ext cx="6847800" cy="491100"/>
          </a:xfrm>
          <a:prstGeom prst="rect">
            <a:avLst/>
          </a:prstGeom>
          <a:solidFill>
            <a:srgbClr val="810F3F"/>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Clr>
                <a:srgbClr val="000000"/>
              </a:buClr>
              <a:buSzPts val="2500"/>
              <a:buFont typeface="Arial"/>
              <a:buNone/>
              <a:defRPr/>
            </a:pPr>
            <a:r>
              <a:rPr lang="fr" sz="2500" b="1" i="0" u="none" strike="noStrike" cap="none">
                <a:solidFill>
                  <a:srgbClr val="FFFFFF"/>
                </a:solidFill>
                <a:latin typeface="Arial"/>
                <a:ea typeface="Arial"/>
                <a:cs typeface="Arial"/>
              </a:rPr>
              <a:t>2. Historique du projet</a:t>
            </a:r>
            <a:endParaRPr sz="2500" b="1" i="0" u="none" strike="noStrike" cap="none">
              <a:solidFill>
                <a:srgbClr val="000000"/>
              </a:solidFill>
              <a:latin typeface="Arial"/>
              <a:ea typeface="Arial"/>
              <a:cs typeface="Arial"/>
            </a:endParaRPr>
          </a:p>
        </p:txBody>
      </p:sp>
      <p:sp>
        <p:nvSpPr>
          <p:cNvPr id="194" name="Google Shape;194;p8"/>
          <p:cNvSpPr txBox="1"/>
          <p:nvPr/>
        </p:nvSpPr>
        <p:spPr bwMode="auto">
          <a:xfrm>
            <a:off x="347300" y="3189074"/>
            <a:ext cx="9240900" cy="680700"/>
          </a:xfrm>
          <a:prstGeom prst="rect">
            <a:avLst/>
          </a:prstGeom>
          <a:noFill/>
          <a:ln>
            <a:noFill/>
          </a:ln>
        </p:spPr>
        <p:txBody>
          <a:bodyPr spcFirstLastPara="1" wrap="square" lIns="0" tIns="12700" rIns="0" bIns="0" anchor="t" anchorCtr="0">
            <a:noAutofit/>
          </a:bodyPr>
          <a:lstStyle/>
          <a:p>
            <a:pPr marL="12700" marR="0" lvl="0" indent="0" algn="l">
              <a:lnSpc>
                <a:spcPct val="100000"/>
              </a:lnSpc>
              <a:spcBef>
                <a:spcPts val="0"/>
              </a:spcBef>
              <a:spcAft>
                <a:spcPts val="0"/>
              </a:spcAft>
              <a:buClr>
                <a:srgbClr val="000000"/>
              </a:buClr>
              <a:buSzPts val="4000"/>
              <a:buFont typeface="Arial"/>
              <a:buNone/>
              <a:defRPr/>
            </a:pPr>
            <a:endParaRPr sz="4000" b="0" i="0" u="none" strike="noStrike" cap="none">
              <a:solidFill>
                <a:srgbClr val="000000"/>
              </a:solidFill>
              <a:latin typeface="Arial"/>
              <a:ea typeface="Arial"/>
              <a:cs typeface="Arial"/>
            </a:endParaRPr>
          </a:p>
        </p:txBody>
      </p:sp>
      <p:sp>
        <p:nvSpPr>
          <p:cNvPr id="195" name="Google Shape;195;p8"/>
          <p:cNvSpPr txBox="1"/>
          <p:nvPr/>
        </p:nvSpPr>
        <p:spPr bwMode="auto">
          <a:xfrm>
            <a:off x="347300" y="953075"/>
            <a:ext cx="4993957" cy="2236000"/>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3000"/>
              <a:buFont typeface="Arial"/>
              <a:buNone/>
              <a:defRPr/>
            </a:pPr>
            <a:r>
              <a:rPr lang="fr" sz="3000" b="1" i="0" u="none" strike="noStrike" cap="none" dirty="0">
                <a:solidFill>
                  <a:srgbClr val="810F3F"/>
                </a:solidFill>
                <a:latin typeface="Arial"/>
                <a:ea typeface="Arial"/>
                <a:cs typeface="Arial"/>
              </a:rPr>
              <a:t>Nous, sapeurs-pompiers </a:t>
            </a:r>
            <a:br>
              <a:rPr lang="fr" sz="3000" b="1" i="0" u="none" strike="noStrike" cap="none" dirty="0">
                <a:solidFill>
                  <a:srgbClr val="810F3F"/>
                </a:solidFill>
                <a:latin typeface="Arial"/>
                <a:ea typeface="Arial"/>
                <a:cs typeface="Arial"/>
              </a:rPr>
            </a:br>
            <a:r>
              <a:rPr lang="fr" sz="3000" b="1" i="0" u="none" strike="noStrike" cap="none" dirty="0">
                <a:solidFill>
                  <a:srgbClr val="810F3F"/>
                </a:solidFill>
                <a:latin typeface="Arial"/>
                <a:ea typeface="Arial"/>
                <a:cs typeface="Arial"/>
              </a:rPr>
              <a:t>dans le Calvados…</a:t>
            </a:r>
            <a:endParaRPr sz="3000" b="0" i="0" u="none" strike="noStrike" cap="none" dirty="0">
              <a:solidFill>
                <a:srgbClr val="810F3F"/>
              </a:solidFill>
              <a:latin typeface="Arial"/>
              <a:ea typeface="Arial"/>
              <a:cs typeface="Arial"/>
            </a:endParaRPr>
          </a:p>
          <a:p>
            <a:pPr marL="0" marR="0" lvl="0" indent="0" algn="l">
              <a:lnSpc>
                <a:spcPct val="100000"/>
              </a:lnSpc>
              <a:spcBef>
                <a:spcPts val="0"/>
              </a:spcBef>
              <a:spcAft>
                <a:spcPts val="0"/>
              </a:spcAft>
              <a:buClr>
                <a:srgbClr val="000000"/>
              </a:buClr>
              <a:buSzPts val="1000"/>
              <a:buFont typeface="Arial"/>
              <a:buNone/>
              <a:defRPr/>
            </a:pPr>
            <a:endParaRPr sz="1000" b="0" i="0" u="none" strike="noStrike" cap="none" dirty="0">
              <a:solidFill>
                <a:srgbClr val="810F3F"/>
              </a:solidFill>
              <a:latin typeface="Arial"/>
              <a:ea typeface="Arial"/>
              <a:cs typeface="Arial"/>
            </a:endParaRPr>
          </a:p>
          <a:p>
            <a:pPr marL="0" marR="0" lvl="0" indent="0" algn="just">
              <a:lnSpc>
                <a:spcPct val="100000"/>
              </a:lnSpc>
              <a:spcBef>
                <a:spcPts val="0"/>
              </a:spcBef>
              <a:spcAft>
                <a:spcPts val="0"/>
              </a:spcAft>
              <a:buClr>
                <a:srgbClr val="000000"/>
              </a:buClr>
              <a:buSzPts val="1400"/>
              <a:buFont typeface="Arial"/>
              <a:buNone/>
              <a:defRPr/>
            </a:pPr>
            <a:r>
              <a:rPr lang="fr" sz="1400" b="0" i="0" u="none" strike="noStrike" cap="none" dirty="0">
                <a:solidFill>
                  <a:srgbClr val="211D1E"/>
                </a:solidFill>
                <a:latin typeface="Arial"/>
                <a:ea typeface="Arial"/>
                <a:cs typeface="Arial"/>
              </a:rPr>
              <a:t>La solution « MC-ASSIST »*, une initiative que nous portons dans le Calvados, nous a amenés à imaginer et prototyper un kit d’outils d’acculturation et d’intervention pour réussir à communiquer efficacement avec les victimes sourdes </a:t>
            </a:r>
            <a:r>
              <a:rPr lang="fr" dirty="0">
                <a:solidFill>
                  <a:srgbClr val="211D1E"/>
                </a:solidFill>
              </a:rPr>
              <a:t>ou</a:t>
            </a:r>
            <a:r>
              <a:rPr lang="fr" sz="1400" b="0" i="0" u="none" strike="noStrike" cap="none" dirty="0">
                <a:solidFill>
                  <a:srgbClr val="211D1E"/>
                </a:solidFill>
                <a:latin typeface="Arial"/>
                <a:ea typeface="Arial"/>
                <a:cs typeface="Arial"/>
              </a:rPr>
              <a:t> malentendantes</a:t>
            </a:r>
            <a:endParaRPr sz="1000" b="0" i="0" u="none" strike="noStrike" cap="none" dirty="0">
              <a:solidFill>
                <a:srgbClr val="211D1E"/>
              </a:solidFill>
              <a:latin typeface="Arial"/>
              <a:ea typeface="Arial"/>
              <a:cs typeface="Arial"/>
            </a:endParaRPr>
          </a:p>
        </p:txBody>
      </p:sp>
      <p:sp>
        <p:nvSpPr>
          <p:cNvPr id="196" name="Google Shape;196;p8"/>
          <p:cNvSpPr txBox="1"/>
          <p:nvPr/>
        </p:nvSpPr>
        <p:spPr bwMode="auto">
          <a:xfrm>
            <a:off x="3917025" y="5471949"/>
            <a:ext cx="3296700" cy="4621951"/>
          </a:xfrm>
          <a:prstGeom prst="rect">
            <a:avLst/>
          </a:prstGeom>
          <a:noFill/>
          <a:ln>
            <a:noFill/>
          </a:ln>
        </p:spPr>
        <p:txBody>
          <a:bodyPr spcFirstLastPara="1" wrap="square" lIns="0" tIns="12700" rIns="0" bIns="0" anchor="t" anchorCtr="0">
            <a:noAutofit/>
          </a:bodyPr>
          <a:lstStyle/>
          <a:p>
            <a:pPr marL="12700" marR="0" lvl="0" indent="0" algn="l">
              <a:lnSpc>
                <a:spcPct val="100000"/>
              </a:lnSpc>
              <a:spcBef>
                <a:spcPts val="0"/>
              </a:spcBef>
              <a:spcAft>
                <a:spcPts val="0"/>
              </a:spcAft>
              <a:buClr>
                <a:schemeClr val="dk1"/>
              </a:buClr>
              <a:buSzPts val="1000"/>
              <a:buFont typeface="Arial"/>
              <a:buNone/>
              <a:defRPr/>
            </a:pPr>
            <a:r>
              <a:rPr lang="fr" sz="1000" b="0" i="0" u="none" strike="noStrike" cap="none">
                <a:solidFill>
                  <a:schemeClr val="dk1"/>
                </a:solidFill>
                <a:latin typeface="Arial"/>
                <a:ea typeface="Arial"/>
                <a:cs typeface="Arial"/>
              </a:rPr>
              <a:t>Notre équipe projet complète actuelle  :</a:t>
            </a:r>
            <a:endParaRPr/>
          </a:p>
          <a:p>
            <a:pPr marL="12700" marR="0" lvl="0" indent="0" algn="l">
              <a:lnSpc>
                <a:spcPct val="100000"/>
              </a:lnSpc>
              <a:spcBef>
                <a:spcPts val="0"/>
              </a:spcBef>
              <a:spcAft>
                <a:spcPts val="0"/>
              </a:spcAft>
              <a:buClr>
                <a:schemeClr val="dk1"/>
              </a:buClr>
              <a:buSzPts val="600"/>
              <a:buFont typeface="Arial"/>
              <a:buNone/>
              <a:defRPr/>
            </a:pPr>
            <a:endParaRPr sz="600" b="0"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Capitaine Frédéric Gille</a:t>
            </a:r>
            <a:r>
              <a:rPr lang="fr" sz="1000" b="0" i="0" u="none" strike="noStrike" cap="none">
                <a:solidFill>
                  <a:srgbClr val="810F3F"/>
                </a:solidFill>
                <a:latin typeface="Arial"/>
                <a:ea typeface="Arial"/>
                <a:cs typeface="Arial"/>
              </a:rPr>
              <a:t>s</a:t>
            </a:r>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Pilote du projet</a:t>
            </a:r>
            <a:endParaRPr sz="1000" b="0"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Sergent-chef Rémy Touzé</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Référent projet</a:t>
            </a:r>
            <a:endParaRPr sz="1000" b="1"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Sapeur-Pompier Volontaire Expert Farid Darkaoui</a:t>
            </a:r>
            <a:endParaRPr/>
          </a:p>
          <a:p>
            <a:pPr marL="165100" marR="0" lvl="0" indent="0" algn="l">
              <a:lnSpc>
                <a:spcPct val="100000"/>
              </a:lnSpc>
              <a:spcBef>
                <a:spcPts val="100"/>
              </a:spcBef>
              <a:spcAft>
                <a:spcPts val="0"/>
              </a:spcAft>
              <a:buNone/>
              <a:defRPr/>
            </a:pPr>
            <a:r>
              <a:rPr lang="fr" sz="1000" b="1" i="0" u="none" strike="noStrike" cap="none">
                <a:solidFill>
                  <a:srgbClr val="810F3F"/>
                </a:solidFill>
                <a:latin typeface="Arial"/>
                <a:ea typeface="Arial"/>
                <a:cs typeface="Arial"/>
              </a:rPr>
              <a:t>         </a:t>
            </a:r>
            <a:r>
              <a:rPr lang="fr" sz="1000" b="0" i="0" u="none" strike="noStrike" cap="none">
                <a:solidFill>
                  <a:schemeClr val="dk1"/>
                </a:solidFill>
                <a:latin typeface="Arial"/>
                <a:ea typeface="Arial"/>
                <a:cs typeface="Arial"/>
              </a:rPr>
              <a:t>Référent LSF et communauté sourde</a:t>
            </a:r>
            <a:endParaRPr sz="1000" b="1"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Commandant Anthony Philippe</a:t>
            </a:r>
            <a:endParaRPr/>
          </a:p>
          <a:p>
            <a:pPr marL="165100" marR="0" lvl="0" indent="0" algn="l">
              <a:lnSpc>
                <a:spcPct val="100000"/>
              </a:lnSpc>
              <a:spcBef>
                <a:spcPts val="100"/>
              </a:spcBef>
              <a:spcAft>
                <a:spcPts val="0"/>
              </a:spcAft>
              <a:buNone/>
              <a:defRPr/>
            </a:pPr>
            <a:r>
              <a:rPr lang="fr" sz="1000" b="0" i="0" u="none" strike="noStrike" cap="none">
                <a:solidFill>
                  <a:schemeClr val="dk1"/>
                </a:solidFill>
                <a:latin typeface="Arial"/>
                <a:ea typeface="Arial"/>
                <a:cs typeface="Arial"/>
              </a:rPr>
              <a:t>         Appui du projet</a:t>
            </a:r>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Adjudant Julien Taleux</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Référent outils et pédagogie</a:t>
            </a:r>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Caporal Franck Chauvin et Rémi Chauvin </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Développeur application</a:t>
            </a:r>
            <a:endParaRPr sz="1000" b="1" i="0" u="none" strike="noStrike" cap="none">
              <a:solidFill>
                <a:srgbClr val="00009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Lieutenant Wilfried Vanoost</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Référent innovation</a:t>
            </a:r>
            <a:endParaRPr sz="1000" b="1"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Lieutenant Jacky Devigne</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Référent </a:t>
            </a:r>
            <a:r>
              <a:rPr lang="fr-FR" sz="1000" b="0" i="0" u="none" strike="noStrike" cap="none">
                <a:solidFill>
                  <a:schemeClr val="dk1"/>
                </a:solidFill>
                <a:latin typeface="Arial"/>
                <a:ea typeface="Arial"/>
                <a:cs typeface="Arial"/>
              </a:rPr>
              <a:t>SSQVS</a:t>
            </a:r>
            <a:endParaRPr sz="1000" b="1" i="0" u="none" strike="noStrike" cap="none">
              <a:solidFill>
                <a:schemeClr val="dk1"/>
              </a:solidFill>
              <a:latin typeface="Arial"/>
              <a:ea typeface="Arial"/>
              <a:cs typeface="Arial"/>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Sergent-chef Lucille Strebel</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Référente lien UDSP</a:t>
            </a:r>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a:solidFill>
                  <a:srgbClr val="810F3F"/>
                </a:solidFill>
                <a:latin typeface="Arial"/>
                <a:ea typeface="Arial"/>
                <a:cs typeface="Arial"/>
              </a:rPr>
              <a:t>Caporal-chef Yoann Kleinmann</a:t>
            </a:r>
            <a:endParaRPr lang="fr-F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a:solidFill>
                  <a:schemeClr val="dk1"/>
                </a:solidFill>
                <a:latin typeface="Arial"/>
                <a:ea typeface="Arial"/>
                <a:cs typeface="Arial"/>
              </a:rPr>
              <a:t>Appui pédagogique</a:t>
            </a:r>
            <a:endParaRPr/>
          </a:p>
          <a:p>
            <a:pPr marL="457200" marR="0" lvl="0" indent="-292100" algn="l">
              <a:lnSpc>
                <a:spcPct val="100000"/>
              </a:lnSpc>
              <a:spcBef>
                <a:spcPts val="100"/>
              </a:spcBef>
              <a:spcAft>
                <a:spcPts val="0"/>
              </a:spcAft>
              <a:buClr>
                <a:srgbClr val="810F3F"/>
              </a:buClr>
              <a:buSzPts val="1000"/>
              <a:buFont typeface="Arial"/>
              <a:buChar char="●"/>
              <a:defRPr/>
            </a:pPr>
            <a:r>
              <a:rPr lang="fr-FR" sz="1000" b="1" i="0" u="none" strike="noStrike" cap="none">
                <a:solidFill>
                  <a:srgbClr val="810F3F"/>
                </a:solidFill>
                <a:latin typeface="Arial"/>
                <a:ea typeface="Arial"/>
                <a:cs typeface="Arial"/>
              </a:rPr>
              <a:t>1</a:t>
            </a:r>
            <a:r>
              <a:rPr lang="fr-FR" sz="1000" b="1" i="0" u="none" strike="noStrike" cap="none" baseline="30000">
                <a:solidFill>
                  <a:srgbClr val="810F3F"/>
                </a:solidFill>
                <a:latin typeface="Arial"/>
                <a:ea typeface="Arial"/>
                <a:cs typeface="Arial"/>
              </a:rPr>
              <a:t>ère</a:t>
            </a:r>
            <a:r>
              <a:rPr lang="fr-FR" sz="1000" b="1" i="0" u="none" strike="noStrike" cap="none">
                <a:solidFill>
                  <a:srgbClr val="810F3F"/>
                </a:solidFill>
                <a:latin typeface="Arial"/>
                <a:ea typeface="Arial"/>
                <a:cs typeface="Arial"/>
              </a:rPr>
              <a:t> Classe Hugo Lebredonchel</a:t>
            </a:r>
            <a:endParaRPr lang="fr-F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FR" sz="1000" b="0" i="0" u="none" strike="noStrike" cap="none">
                <a:solidFill>
                  <a:schemeClr val="dk1"/>
                </a:solidFill>
                <a:latin typeface="Arial"/>
                <a:ea typeface="Arial"/>
                <a:cs typeface="Arial"/>
              </a:rPr>
              <a:t>Référent évaluation</a:t>
            </a:r>
            <a:endParaRPr/>
          </a:p>
          <a:p>
            <a:pPr marL="457200" marR="0" lvl="0" indent="-292100" algn="l">
              <a:lnSpc>
                <a:spcPct val="100000"/>
              </a:lnSpc>
              <a:spcBef>
                <a:spcPts val="100"/>
              </a:spcBef>
              <a:spcAft>
                <a:spcPts val="0"/>
              </a:spcAft>
              <a:buClr>
                <a:srgbClr val="810F3F"/>
              </a:buClr>
              <a:buSzPts val="1000"/>
              <a:buFont typeface="Arial"/>
              <a:buChar char="●"/>
              <a:defRPr/>
            </a:pPr>
            <a:r>
              <a:rPr lang="fr" sz="1000" b="1" i="0" u="none" strike="noStrike" cap="none">
                <a:solidFill>
                  <a:srgbClr val="810F3F"/>
                </a:solidFill>
                <a:latin typeface="Arial"/>
                <a:ea typeface="Arial"/>
                <a:cs typeface="Arial"/>
              </a:rPr>
              <a:t>Ninon Billy-Lelandais et Aurélie </a:t>
            </a:r>
            <a:r>
              <a:rPr lang="fr" sz="1000" b="1">
                <a:solidFill>
                  <a:srgbClr val="810F3F"/>
                </a:solidFill>
              </a:rPr>
              <a:t>Deburge</a:t>
            </a:r>
            <a:endParaRPr sz="1000" b="1" i="0" u="none" strike="noStrike" cap="none">
              <a:solidFill>
                <a:schemeClr val="dk1"/>
              </a:solidFill>
              <a:latin typeface="Arial"/>
              <a:ea typeface="Arial"/>
              <a:cs typeface="Arial"/>
            </a:endParaRPr>
          </a:p>
          <a:p>
            <a:pPr marL="457200" marR="0" lvl="0" indent="0" algn="l">
              <a:lnSpc>
                <a:spcPct val="100000"/>
              </a:lnSpc>
              <a:spcBef>
                <a:spcPts val="100"/>
              </a:spcBef>
              <a:spcAft>
                <a:spcPts val="0"/>
              </a:spcAft>
              <a:buClr>
                <a:srgbClr val="000000"/>
              </a:buClr>
              <a:buSzPts val="1000"/>
              <a:buFont typeface="Arial"/>
              <a:buNone/>
              <a:defRPr/>
            </a:pPr>
            <a:r>
              <a:rPr lang="fr" sz="1000" b="0" i="0" u="none" strike="noStrike" cap="none">
                <a:solidFill>
                  <a:schemeClr val="dk1"/>
                </a:solidFill>
                <a:latin typeface="Arial"/>
                <a:ea typeface="Arial"/>
                <a:cs typeface="Arial"/>
              </a:rPr>
              <a:t>Orthophonistes libérales</a:t>
            </a:r>
            <a:endParaRPr/>
          </a:p>
          <a:p>
            <a:pPr marL="457200" marR="0" lvl="0" indent="0" algn="l">
              <a:lnSpc>
                <a:spcPct val="100000"/>
              </a:lnSpc>
              <a:spcBef>
                <a:spcPts val="100"/>
              </a:spcBef>
              <a:spcAft>
                <a:spcPts val="0"/>
              </a:spcAft>
              <a:buClr>
                <a:srgbClr val="000000"/>
              </a:buClr>
              <a:buSzPts val="1000"/>
              <a:buFont typeface="Arial"/>
              <a:buNone/>
              <a:defRPr/>
            </a:pPr>
            <a:endParaRPr sz="1000" b="0" i="0" u="none" strike="noStrike" cap="none">
              <a:solidFill>
                <a:schemeClr val="dk1"/>
              </a:solidFill>
              <a:latin typeface="Arial"/>
              <a:ea typeface="Arial"/>
              <a:cs typeface="Arial"/>
            </a:endParaRPr>
          </a:p>
        </p:txBody>
      </p:sp>
      <p:sp>
        <p:nvSpPr>
          <p:cNvPr id="197" name="Google Shape;197;p8"/>
          <p:cNvSpPr txBox="1"/>
          <p:nvPr/>
        </p:nvSpPr>
        <p:spPr bwMode="auto">
          <a:xfrm>
            <a:off x="347300" y="3041749"/>
            <a:ext cx="3296700" cy="6549926"/>
          </a:xfrm>
          <a:prstGeom prst="rect">
            <a:avLst/>
          </a:prstGeom>
          <a:noFill/>
          <a:ln>
            <a:noFill/>
          </a:ln>
        </p:spPr>
        <p:txBody>
          <a:bodyPr spcFirstLastPara="1" wrap="square" lIns="0" tIns="12700" rIns="0" bIns="0" anchor="t" anchorCtr="0">
            <a:noAutofit/>
          </a:bodyPr>
          <a:lstStyle/>
          <a:p>
            <a:pPr marL="0" marR="0" lvl="0" indent="457200" algn="just">
              <a:lnSpc>
                <a:spcPct val="114999"/>
              </a:lnSpc>
              <a:spcBef>
                <a:spcPts val="900"/>
              </a:spcBef>
              <a:spcAft>
                <a:spcPts val="0"/>
              </a:spcAft>
              <a:buClr>
                <a:srgbClr val="000000"/>
              </a:buClr>
              <a:buSzPts val="1000"/>
              <a:buFont typeface="Arial"/>
              <a:buNone/>
              <a:defRPr/>
            </a:pPr>
            <a:r>
              <a:rPr lang="fr-FR" sz="1000" b="0" i="0" u="none" strike="noStrike" cap="none" dirty="0">
                <a:solidFill>
                  <a:srgbClr val="810F3F"/>
                </a:solidFill>
                <a:latin typeface="Arial"/>
                <a:ea typeface="Arial"/>
                <a:cs typeface="Arial"/>
              </a:rPr>
              <a:t>En 2017, plusieurs de nos agents ont vécu des interventions auprès de personnes sourdes, sans avoir aucune sensibilisation à la culture sourde ni à la Langue des signes française (LSF). Ils ont alors entrepris une démarche individuelle de formation à la LSF.  C'est sur ce terreau que naît l'idée d'un projet collectif à destination de l'ensemble des sapeurs-pompiers du Calvados en collaboration avec des représentants de la communauté sourde du Calvados</a:t>
            </a:r>
            <a:r>
              <a:rPr lang="fr" sz="1000" b="0" i="0" u="none" strike="noStrike" cap="none" dirty="0">
                <a:solidFill>
                  <a:srgbClr val="810F3F"/>
                </a:solidFill>
                <a:latin typeface="Arial"/>
                <a:ea typeface="Arial"/>
                <a:cs typeface="Arial"/>
              </a:rPr>
              <a:t>. </a:t>
            </a:r>
            <a:endParaRPr dirty="0"/>
          </a:p>
          <a:p>
            <a:pPr marL="0" marR="0" lvl="0" indent="0" algn="just">
              <a:lnSpc>
                <a:spcPct val="114999"/>
              </a:lnSpc>
              <a:spcBef>
                <a:spcPts val="900"/>
              </a:spcBef>
              <a:spcAft>
                <a:spcPts val="0"/>
              </a:spcAft>
              <a:buClr>
                <a:srgbClr val="000000"/>
              </a:buClr>
              <a:buSzPts val="1000"/>
              <a:buFont typeface="Arial"/>
              <a:buNone/>
              <a:defRPr/>
            </a:pPr>
            <a:r>
              <a:rPr lang="fr" sz="1000" b="0" i="0" u="none" strike="noStrike" cap="none" dirty="0">
                <a:solidFill>
                  <a:srgbClr val="810F3F"/>
                </a:solidFill>
                <a:latin typeface="Arial"/>
                <a:ea typeface="Arial"/>
                <a:cs typeface="Arial"/>
              </a:rPr>
              <a:t>    </a:t>
            </a:r>
            <a:r>
              <a:rPr lang="fr-FR" sz="1000" b="0" i="0" u="none" strike="noStrike" cap="none" dirty="0">
                <a:solidFill>
                  <a:srgbClr val="810F3F"/>
                </a:solidFill>
                <a:latin typeface="Arial"/>
                <a:ea typeface="Arial"/>
                <a:cs typeface="Arial"/>
              </a:rPr>
              <a:t>Ce projet permet d'apporter auprès de ce public, le maillon manquant entre l'appel possible par le 114 et la prise en charge hospitalière, assurant ainsi la continuité dans la chaîne des secours. Il offre des solutions réalistes, qui lors de nos interventions, améliorent la prise en charge des victimes ou des tiers locuteurs de la LSF. </a:t>
            </a:r>
          </a:p>
          <a:p>
            <a:pPr marL="0" marR="0" lvl="0" indent="457200" algn="just">
              <a:lnSpc>
                <a:spcPct val="114999"/>
              </a:lnSpc>
              <a:spcBef>
                <a:spcPts val="900"/>
              </a:spcBef>
              <a:spcAft>
                <a:spcPts val="0"/>
              </a:spcAft>
              <a:buClr>
                <a:srgbClr val="000000"/>
              </a:buClr>
              <a:buSzPts val="1000"/>
              <a:buFont typeface="Arial"/>
              <a:buNone/>
              <a:defRPr/>
            </a:pPr>
            <a:r>
              <a:rPr lang="fr-FR" sz="1000" b="0" i="0" u="none" strike="noStrike" cap="none" dirty="0">
                <a:solidFill>
                  <a:srgbClr val="810F3F"/>
                </a:solidFill>
                <a:latin typeface="Arial"/>
                <a:ea typeface="Arial"/>
                <a:cs typeface="Arial"/>
              </a:rPr>
              <a:t>Jusqu'à aujourd'hui, aucune formation pour intervenir auprès de ce public</a:t>
            </a:r>
            <a:r>
              <a:rPr lang="fr-FR" sz="1000" dirty="0">
                <a:solidFill>
                  <a:srgbClr val="810F3F"/>
                </a:solidFill>
              </a:rPr>
              <a:t> </a:t>
            </a:r>
            <a:r>
              <a:rPr lang="fr-FR" sz="1000" b="0" i="0" u="none" strike="noStrike" cap="none" dirty="0">
                <a:solidFill>
                  <a:srgbClr val="810F3F"/>
                </a:solidFill>
                <a:latin typeface="Arial"/>
                <a:ea typeface="Arial"/>
                <a:cs typeface="Arial"/>
              </a:rPr>
              <a:t>n'existait dans le cursus des sapeurs-pompiers. Concrètement, l'objectif est d'installer une relation sur une communication commune :</a:t>
            </a:r>
            <a:endParaRPr lang="fr-FR" dirty="0"/>
          </a:p>
          <a:p>
            <a:pPr marL="171450" marR="0" lvl="0" indent="-171450" algn="just">
              <a:lnSpc>
                <a:spcPct val="114999"/>
              </a:lnSpc>
              <a:spcBef>
                <a:spcPts val="900"/>
              </a:spcBef>
              <a:spcAft>
                <a:spcPts val="0"/>
              </a:spcAft>
              <a:buClr>
                <a:srgbClr val="000000"/>
              </a:buClr>
              <a:buSzPts val="1000"/>
              <a:buFont typeface="Arial"/>
              <a:buChar char="•"/>
              <a:defRPr/>
            </a:pPr>
            <a:r>
              <a:rPr lang="fr" sz="1000" b="0" i="0" u="none" strike="noStrike" cap="none" dirty="0">
                <a:solidFill>
                  <a:srgbClr val="810F3F"/>
                </a:solidFill>
                <a:latin typeface="Arial"/>
                <a:ea typeface="Arial"/>
                <a:cs typeface="Arial"/>
              </a:rPr>
              <a:t>Augmenter la compétence des sapeurs-pompiers : les sensibiliser à la problématique de la communication avec les personnes </a:t>
            </a:r>
            <a:r>
              <a:rPr lang="fr-FR" sz="1000" b="0" i="0" u="none" strike="noStrike" cap="none" dirty="0">
                <a:solidFill>
                  <a:srgbClr val="810F3F"/>
                </a:solidFill>
                <a:latin typeface="Arial"/>
                <a:ea typeface="Arial"/>
                <a:cs typeface="Arial"/>
              </a:rPr>
              <a:t>sourdes ou malentendantes et à ses conséquences sur la communication </a:t>
            </a:r>
            <a:r>
              <a:rPr lang="fr" sz="1000" b="0" i="0" u="none" strike="noStrike" cap="none" dirty="0">
                <a:solidFill>
                  <a:srgbClr val="810F3F"/>
                </a:solidFill>
                <a:latin typeface="Arial"/>
                <a:ea typeface="Arial"/>
                <a:cs typeface="Arial"/>
              </a:rPr>
              <a:t>afin qu’ils adoptent un comportement et une attitude adaptés et leur apprendre les signes LSF clés pour pouvoir réaliser l'abordage.</a:t>
            </a:r>
            <a:endParaRPr dirty="0"/>
          </a:p>
          <a:p>
            <a:pPr marL="171450" marR="0" lvl="0" indent="-171450" algn="just">
              <a:lnSpc>
                <a:spcPct val="114999"/>
              </a:lnSpc>
              <a:spcBef>
                <a:spcPts val="900"/>
              </a:spcBef>
              <a:spcAft>
                <a:spcPts val="0"/>
              </a:spcAft>
              <a:buClr>
                <a:srgbClr val="000000"/>
              </a:buClr>
              <a:buSzPts val="1000"/>
              <a:buFont typeface="Arial"/>
              <a:buChar char="•"/>
              <a:defRPr/>
            </a:pPr>
            <a:r>
              <a:rPr lang="fr" sz="1000" b="0" i="0" u="none" strike="noStrike" cap="none" dirty="0">
                <a:solidFill>
                  <a:srgbClr val="810F3F"/>
                </a:solidFill>
                <a:latin typeface="Arial"/>
                <a:ea typeface="Arial"/>
                <a:cs typeface="Arial"/>
              </a:rPr>
              <a:t>Apprendre à utiliser des outils d’assistance opérationnels (graphiques et numériques) adaptés aux sapeurs-pompiers et aux personnes sourdes : Fiches bilans de secourisme traduites en pictogrammes ainsi qu’une application mobile d’interface vidéo en LSF.</a:t>
            </a:r>
            <a:endParaRPr dirty="0"/>
          </a:p>
          <a:p>
            <a:pPr marL="0" marR="0" lvl="0" indent="0" algn="just">
              <a:lnSpc>
                <a:spcPct val="114999"/>
              </a:lnSpc>
              <a:spcBef>
                <a:spcPts val="900"/>
              </a:spcBef>
              <a:spcAft>
                <a:spcPts val="0"/>
              </a:spcAft>
              <a:buNone/>
              <a:defRPr/>
            </a:pPr>
            <a:r>
              <a:rPr lang="fr" sz="1000" b="0" i="0" u="none" strike="noStrike" cap="none" dirty="0">
                <a:solidFill>
                  <a:srgbClr val="810F3F"/>
                </a:solidFill>
                <a:latin typeface="Arial"/>
                <a:ea typeface="Arial"/>
                <a:cs typeface="Arial"/>
              </a:rPr>
              <a:t>L’histoire précise du projet est racontée dans la frise chronologique dans la partie suivante.</a:t>
            </a:r>
            <a:endParaRPr sz="1000" b="0" i="0" u="none" strike="noStrike" cap="none" dirty="0">
              <a:solidFill>
                <a:srgbClr val="ED1A22"/>
              </a:solidFill>
              <a:latin typeface="Arial"/>
              <a:ea typeface="Arial"/>
              <a:cs typeface="Arial"/>
            </a:endParaRPr>
          </a:p>
          <a:p>
            <a:pPr marL="0" marR="0" lvl="0" indent="0" algn="just">
              <a:lnSpc>
                <a:spcPct val="114999"/>
              </a:lnSpc>
              <a:spcBef>
                <a:spcPts val="900"/>
              </a:spcBef>
              <a:spcAft>
                <a:spcPts val="0"/>
              </a:spcAft>
              <a:buClr>
                <a:srgbClr val="000000"/>
              </a:buClr>
              <a:buSzPts val="1000"/>
              <a:buFont typeface="Arial"/>
              <a:buNone/>
              <a:defRPr/>
            </a:pPr>
            <a:r>
              <a:rPr lang="fr" sz="1000" b="0" i="0" u="none" strike="noStrike" cap="none" dirty="0">
                <a:solidFill>
                  <a:srgbClr val="ED1A22"/>
                </a:solidFill>
                <a:latin typeface="Arial"/>
                <a:ea typeface="Arial"/>
                <a:cs typeface="Arial"/>
              </a:rPr>
              <a:t>*</a:t>
            </a:r>
            <a:r>
              <a:rPr lang="fr" sz="900" b="0" i="0" u="none" strike="noStrike" cap="none" dirty="0">
                <a:solidFill>
                  <a:schemeClr val="dk1"/>
                </a:solidFill>
                <a:latin typeface="Arial"/>
                <a:ea typeface="Arial"/>
                <a:cs typeface="Arial"/>
              </a:rPr>
              <a:t>Module Complémentaire pour l’Adaptation des Services de Secours par l’Inclusion de la Surdité dans nos Techniques.</a:t>
            </a:r>
            <a:endParaRPr sz="900" b="0" i="0" u="none" strike="noStrike" cap="none" dirty="0">
              <a:solidFill>
                <a:schemeClr val="dk1"/>
              </a:solidFill>
              <a:latin typeface="Arial"/>
              <a:ea typeface="Arial"/>
              <a:cs typeface="Arial"/>
            </a:endParaRPr>
          </a:p>
          <a:p>
            <a:pPr marL="0" marR="0" lvl="0" indent="0" algn="just">
              <a:lnSpc>
                <a:spcPct val="114999"/>
              </a:lnSpc>
              <a:spcBef>
                <a:spcPts val="900"/>
              </a:spcBef>
              <a:spcAft>
                <a:spcPts val="900"/>
              </a:spcAft>
              <a:buClr>
                <a:srgbClr val="000000"/>
              </a:buClr>
              <a:buSzPts val="1000"/>
              <a:buFont typeface="Arial"/>
              <a:buNone/>
              <a:defRPr/>
            </a:pPr>
            <a:endParaRPr sz="1000" b="0" i="0" u="none" strike="noStrike" cap="none" dirty="0">
              <a:solidFill>
                <a:srgbClr val="ED1A22"/>
              </a:solidFill>
              <a:latin typeface="Arial"/>
              <a:ea typeface="Arial"/>
              <a:cs typeface="Arial"/>
            </a:endParaRPr>
          </a:p>
        </p:txBody>
      </p:sp>
      <p:pic>
        <p:nvPicPr>
          <p:cNvPr id="198" name="Google Shape;198;p8" descr="Une image contenant personne, habits, chaussures, sourire&#10;&#10;Description générée automatiquement"/>
          <p:cNvPicPr/>
          <p:nvPr/>
        </p:nvPicPr>
        <p:blipFill>
          <a:blip r:embed="rId2">
            <a:alphaModFix/>
          </a:blip>
          <a:stretch/>
        </p:blipFill>
        <p:spPr bwMode="auto">
          <a:xfrm>
            <a:off x="3918375" y="3218475"/>
            <a:ext cx="3294000" cy="2196000"/>
          </a:xfrm>
          <a:prstGeom prst="rect">
            <a:avLst/>
          </a:prstGeom>
          <a:noFill/>
          <a:ln>
            <a:noFill/>
          </a:ln>
        </p:spPr>
      </p:pic>
      <p:pic>
        <p:nvPicPr>
          <p:cNvPr id="199" name="Google Shape;199;p8"/>
          <p:cNvPicPr>
            <a:picLocks noChangeAspect="1"/>
          </p:cNvPicPr>
          <p:nvPr/>
        </p:nvPicPr>
        <p:blipFill>
          <a:blip r:embed="rId3">
            <a:alphaModFix/>
          </a:blip>
          <a:stretch/>
        </p:blipFill>
        <p:spPr bwMode="auto">
          <a:xfrm>
            <a:off x="5565375" y="1094875"/>
            <a:ext cx="1450045" cy="180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4" name="Google Shape;204;p9"/>
          <p:cNvSpPr txBox="1"/>
          <p:nvPr/>
        </p:nvSpPr>
        <p:spPr bwMode="auto">
          <a:xfrm>
            <a:off x="347300" y="364275"/>
            <a:ext cx="6883500" cy="736500"/>
          </a:xfrm>
          <a:prstGeom prst="rect">
            <a:avLst/>
          </a:prstGeom>
          <a:noFill/>
          <a:ln>
            <a:noFill/>
          </a:ln>
        </p:spPr>
        <p:txBody>
          <a:bodyPr spcFirstLastPara="1" wrap="square" lIns="0" tIns="12700" rIns="0" bIns="0" anchor="t" anchorCtr="0">
            <a:noAutofit/>
          </a:bodyPr>
          <a:lstStyle/>
          <a:p>
            <a:pPr marL="0" marR="0" lvl="0" indent="0" algn="l">
              <a:lnSpc>
                <a:spcPct val="100000"/>
              </a:lnSpc>
              <a:spcBef>
                <a:spcPts val="0"/>
              </a:spcBef>
              <a:spcAft>
                <a:spcPts val="0"/>
              </a:spcAft>
              <a:buClr>
                <a:srgbClr val="000000"/>
              </a:buClr>
              <a:buSzPts val="3300"/>
              <a:buFont typeface="Arial"/>
              <a:buNone/>
              <a:defRPr/>
            </a:pPr>
            <a:r>
              <a:rPr lang="fr" sz="3300" b="1" i="0" u="none" strike="noStrike" cap="none">
                <a:solidFill>
                  <a:srgbClr val="810F3F"/>
                </a:solidFill>
                <a:latin typeface="Arial"/>
                <a:ea typeface="Arial"/>
                <a:cs typeface="Arial"/>
              </a:rPr>
              <a:t>MC-ASSIST, une longue aventure</a:t>
            </a:r>
            <a:endParaRPr sz="3300" b="0" i="0" u="none" strike="noStrike" cap="none">
              <a:solidFill>
                <a:srgbClr val="211D1E"/>
              </a:solidFill>
              <a:latin typeface="Arial"/>
              <a:ea typeface="Arial"/>
              <a:cs typeface="Arial"/>
            </a:endParaRPr>
          </a:p>
        </p:txBody>
      </p:sp>
      <p:sp>
        <p:nvSpPr>
          <p:cNvPr id="205" name="Google Shape;205;p9"/>
          <p:cNvSpPr/>
          <p:nvPr/>
        </p:nvSpPr>
        <p:spPr bwMode="auto">
          <a:xfrm>
            <a:off x="347300" y="1634175"/>
            <a:ext cx="1511935" cy="8120547"/>
          </a:xfrm>
          <a:custGeom>
            <a:avLst/>
            <a:gdLst/>
            <a:ahLst/>
            <a:cxnLst/>
            <a:rect l="l" t="t" r="r" b="b"/>
            <a:pathLst>
              <a:path w="1511935" h="7903209" extrusionOk="0">
                <a:moveTo>
                  <a:pt x="1511604" y="0"/>
                </a:moveTo>
                <a:lnTo>
                  <a:pt x="0" y="0"/>
                </a:lnTo>
                <a:lnTo>
                  <a:pt x="0" y="7902600"/>
                </a:lnTo>
                <a:lnTo>
                  <a:pt x="1511604" y="7902600"/>
                </a:lnTo>
                <a:lnTo>
                  <a:pt x="1511604" y="0"/>
                </a:lnTo>
                <a:close/>
              </a:path>
            </a:pathLst>
          </a:custGeom>
          <a:solidFill>
            <a:srgbClr val="F4F5F8"/>
          </a:solidFill>
          <a:ln>
            <a:noFill/>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06" name="Google Shape;206;p9"/>
          <p:cNvSpPr/>
          <p:nvPr/>
        </p:nvSpPr>
        <p:spPr bwMode="auto">
          <a:xfrm>
            <a:off x="3707114" y="1634175"/>
            <a:ext cx="1511935" cy="8120547"/>
          </a:xfrm>
          <a:custGeom>
            <a:avLst/>
            <a:gdLst/>
            <a:ahLst/>
            <a:cxnLst/>
            <a:rect l="l" t="t" r="r" b="b"/>
            <a:pathLst>
              <a:path w="1511935" h="7903209" extrusionOk="0">
                <a:moveTo>
                  <a:pt x="1511604" y="0"/>
                </a:moveTo>
                <a:lnTo>
                  <a:pt x="0" y="0"/>
                </a:lnTo>
                <a:lnTo>
                  <a:pt x="0" y="7902600"/>
                </a:lnTo>
                <a:lnTo>
                  <a:pt x="1511604" y="7902600"/>
                </a:lnTo>
                <a:lnTo>
                  <a:pt x="1511604" y="0"/>
                </a:lnTo>
                <a:close/>
              </a:path>
            </a:pathLst>
          </a:custGeom>
          <a:solidFill>
            <a:srgbClr val="F4F5F8"/>
          </a:solidFill>
          <a:ln>
            <a:noFill/>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cxnSp>
        <p:nvCxnSpPr>
          <p:cNvPr id="207" name="Google Shape;207;p9"/>
          <p:cNvCxnSpPr>
            <a:cxnSpLocks/>
          </p:cNvCxnSpPr>
          <p:nvPr/>
        </p:nvCxnSpPr>
        <p:spPr bwMode="auto">
          <a:xfrm>
            <a:off x="1085675" y="2116200"/>
            <a:ext cx="6145200" cy="0"/>
          </a:xfrm>
          <a:prstGeom prst="straightConnector1">
            <a:avLst/>
          </a:prstGeom>
          <a:noFill/>
          <a:ln w="9525" cap="flat" cmpd="sng">
            <a:solidFill>
              <a:srgbClr val="810F3F"/>
            </a:solidFill>
            <a:prstDash val="solid"/>
            <a:round/>
            <a:headEnd type="oval" w="med" len="med"/>
            <a:tailEnd type="triangle" w="med" len="med"/>
          </a:ln>
        </p:spPr>
      </p:cxnSp>
      <p:sp>
        <p:nvSpPr>
          <p:cNvPr id="208" name="Google Shape;208;p9"/>
          <p:cNvSpPr/>
          <p:nvPr/>
        </p:nvSpPr>
        <p:spPr bwMode="auto">
          <a:xfrm>
            <a:off x="809863" y="1985850"/>
            <a:ext cx="586800" cy="260699"/>
          </a:xfrm>
          <a:prstGeom prst="rect">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2017</a:t>
            </a:r>
            <a:endParaRPr sz="1000" b="0" i="0" u="none" strike="noStrike" cap="none">
              <a:solidFill>
                <a:schemeClr val="lt1"/>
              </a:solidFill>
              <a:latin typeface="Arial"/>
              <a:ea typeface="Arial"/>
              <a:cs typeface="Arial"/>
            </a:endParaRPr>
          </a:p>
        </p:txBody>
      </p:sp>
      <p:sp>
        <p:nvSpPr>
          <p:cNvPr id="209" name="Google Shape;209;p9"/>
          <p:cNvSpPr/>
          <p:nvPr/>
        </p:nvSpPr>
        <p:spPr bwMode="auto">
          <a:xfrm>
            <a:off x="2474188" y="1985850"/>
            <a:ext cx="5868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2019</a:t>
            </a:r>
            <a:endParaRPr sz="1000" b="0" i="0" u="none" strike="noStrike" cap="none">
              <a:solidFill>
                <a:schemeClr val="lt1"/>
              </a:solidFill>
              <a:latin typeface="Arial"/>
              <a:ea typeface="Arial"/>
              <a:cs typeface="Arial"/>
            </a:endParaRPr>
          </a:p>
        </p:txBody>
      </p:sp>
      <p:sp>
        <p:nvSpPr>
          <p:cNvPr id="210" name="Google Shape;210;p9"/>
          <p:cNvSpPr/>
          <p:nvPr/>
        </p:nvSpPr>
        <p:spPr bwMode="auto">
          <a:xfrm>
            <a:off x="4169676" y="1985850"/>
            <a:ext cx="586800" cy="260699"/>
          </a:xfrm>
          <a:prstGeom prst="rect">
            <a:avLst/>
          </a:prstGeom>
          <a:solidFill>
            <a:srgbClr val="ED1A22"/>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2020</a:t>
            </a:r>
            <a:endParaRPr sz="1000" b="0" i="0" u="none" strike="noStrike" cap="none">
              <a:solidFill>
                <a:schemeClr val="lt1"/>
              </a:solidFill>
              <a:latin typeface="Arial"/>
              <a:ea typeface="Arial"/>
              <a:cs typeface="Arial"/>
            </a:endParaRPr>
          </a:p>
        </p:txBody>
      </p:sp>
      <p:sp>
        <p:nvSpPr>
          <p:cNvPr id="211" name="Google Shape;211;p9"/>
          <p:cNvSpPr/>
          <p:nvPr/>
        </p:nvSpPr>
        <p:spPr bwMode="auto">
          <a:xfrm>
            <a:off x="5999820" y="1985850"/>
            <a:ext cx="5868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2021</a:t>
            </a:r>
            <a:endParaRPr sz="1000" b="0" i="0" u="none" strike="noStrike" cap="none">
              <a:solidFill>
                <a:schemeClr val="lt1"/>
              </a:solidFill>
              <a:latin typeface="Arial"/>
              <a:ea typeface="Arial"/>
              <a:cs typeface="Arial"/>
            </a:endParaRPr>
          </a:p>
        </p:txBody>
      </p:sp>
      <p:sp>
        <p:nvSpPr>
          <p:cNvPr id="212" name="Google Shape;212;p9"/>
          <p:cNvSpPr/>
          <p:nvPr/>
        </p:nvSpPr>
        <p:spPr bwMode="auto">
          <a:xfrm>
            <a:off x="347300" y="2485350"/>
            <a:ext cx="1512000" cy="11823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Caporal Rémy Touzé, sapeur-pompier à Caen, est plusieurs fois confronté aux difficultés de la prise en charge de personnes sourdes ou malentendantes.</a:t>
            </a:r>
            <a:endParaRPr sz="900" b="0" i="0" u="none" strike="noStrike" cap="none">
              <a:solidFill>
                <a:srgbClr val="810F3F"/>
              </a:solidFill>
              <a:latin typeface="Arial"/>
              <a:ea typeface="Arial"/>
              <a:cs typeface="Arial"/>
            </a:endParaRPr>
          </a:p>
        </p:txBody>
      </p:sp>
      <p:grpSp>
        <p:nvGrpSpPr>
          <p:cNvPr id="213" name="Google Shape;213;p9"/>
          <p:cNvGrpSpPr/>
          <p:nvPr/>
        </p:nvGrpSpPr>
        <p:grpSpPr bwMode="auto">
          <a:xfrm>
            <a:off x="1062300" y="3667814"/>
            <a:ext cx="81913" cy="232577"/>
            <a:chOff x="6146563" y="6557339"/>
            <a:chExt cx="81913" cy="232577"/>
          </a:xfrm>
        </p:grpSpPr>
        <p:sp>
          <p:nvSpPr>
            <p:cNvPr id="214" name="Google Shape;214;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15" name="Google Shape;215;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16" name="Google Shape;216;p9"/>
          <p:cNvSpPr/>
          <p:nvPr/>
        </p:nvSpPr>
        <p:spPr bwMode="auto">
          <a:xfrm>
            <a:off x="347300" y="3900575"/>
            <a:ext cx="1512000" cy="7845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Il recherche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alors des solutions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au sein du cursus sapeur-pompier.</a:t>
            </a:r>
            <a:endParaRPr sz="900" b="0" i="0" u="none" strike="noStrike" cap="none">
              <a:solidFill>
                <a:srgbClr val="810F3F"/>
              </a:solidFill>
              <a:latin typeface="Arial"/>
              <a:ea typeface="Arial"/>
              <a:cs typeface="Arial"/>
            </a:endParaRPr>
          </a:p>
        </p:txBody>
      </p:sp>
      <p:grpSp>
        <p:nvGrpSpPr>
          <p:cNvPr id="217" name="Google Shape;217;p9"/>
          <p:cNvGrpSpPr/>
          <p:nvPr/>
        </p:nvGrpSpPr>
        <p:grpSpPr bwMode="auto">
          <a:xfrm>
            <a:off x="1062300" y="4685239"/>
            <a:ext cx="81913" cy="232577"/>
            <a:chOff x="6146563" y="6557339"/>
            <a:chExt cx="81913" cy="232577"/>
          </a:xfrm>
        </p:grpSpPr>
        <p:sp>
          <p:nvSpPr>
            <p:cNvPr id="218" name="Google Shape;218;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19" name="Google Shape;219;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20" name="Google Shape;220;p9"/>
          <p:cNvSpPr/>
          <p:nvPr/>
        </p:nvSpPr>
        <p:spPr bwMode="auto">
          <a:xfrm>
            <a:off x="347300" y="4918000"/>
            <a:ext cx="1512000" cy="4758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N’en trouvant pas,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il se forme à la LSF.</a:t>
            </a:r>
            <a:endParaRPr sz="900" b="0" i="0" u="none" strike="noStrike" cap="none">
              <a:solidFill>
                <a:srgbClr val="810F3F"/>
              </a:solidFill>
              <a:latin typeface="Arial"/>
              <a:ea typeface="Arial"/>
              <a:cs typeface="Arial"/>
            </a:endParaRPr>
          </a:p>
        </p:txBody>
      </p:sp>
      <p:grpSp>
        <p:nvGrpSpPr>
          <p:cNvPr id="221" name="Google Shape;221;p9"/>
          <p:cNvGrpSpPr/>
          <p:nvPr/>
        </p:nvGrpSpPr>
        <p:grpSpPr bwMode="auto">
          <a:xfrm>
            <a:off x="1062300" y="6816814"/>
            <a:ext cx="81913" cy="232577"/>
            <a:chOff x="6146563" y="6557339"/>
            <a:chExt cx="81913" cy="232577"/>
          </a:xfrm>
        </p:grpSpPr>
        <p:sp>
          <p:nvSpPr>
            <p:cNvPr id="222" name="Google Shape;222;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23" name="Google Shape;223;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24" name="Google Shape;224;p9"/>
          <p:cNvSpPr/>
          <p:nvPr/>
        </p:nvSpPr>
        <p:spPr bwMode="auto">
          <a:xfrm>
            <a:off x="347300" y="7100600"/>
            <a:ext cx="1512000" cy="14076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Puis, avec deux collègues sensibles à ce sujet, le Lieutenant Pierre Kefelian-Jobert et le Sergent-chef Nicolas Hautbois, ils décident de monter un projet pour imaginer ensemble une solution collective.</a:t>
            </a:r>
            <a:endParaRPr sz="900" b="0" i="0" u="none" strike="noStrike" cap="none">
              <a:solidFill>
                <a:srgbClr val="810F3F"/>
              </a:solidFill>
              <a:latin typeface="Arial"/>
              <a:ea typeface="Arial"/>
              <a:cs typeface="Arial"/>
            </a:endParaRPr>
          </a:p>
        </p:txBody>
      </p:sp>
      <p:sp>
        <p:nvSpPr>
          <p:cNvPr id="225" name="Google Shape;225;p9"/>
          <p:cNvSpPr/>
          <p:nvPr/>
        </p:nvSpPr>
        <p:spPr bwMode="auto">
          <a:xfrm>
            <a:off x="1923040" y="2485350"/>
            <a:ext cx="1679810" cy="610799"/>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L’initiative devient un projet de service départemental du SDIS14.</a:t>
            </a:r>
            <a:endParaRPr sz="900" b="0" i="0" u="none" strike="noStrike" cap="none">
              <a:solidFill>
                <a:srgbClr val="810F3F"/>
              </a:solidFill>
              <a:latin typeface="Arial"/>
              <a:ea typeface="Arial"/>
              <a:cs typeface="Arial"/>
            </a:endParaRPr>
          </a:p>
        </p:txBody>
      </p:sp>
      <p:grpSp>
        <p:nvGrpSpPr>
          <p:cNvPr id="226" name="Google Shape;226;p9"/>
          <p:cNvGrpSpPr/>
          <p:nvPr/>
        </p:nvGrpSpPr>
        <p:grpSpPr bwMode="auto">
          <a:xfrm>
            <a:off x="2742011" y="4840334"/>
            <a:ext cx="81922" cy="232577"/>
            <a:chOff x="6146563" y="6557339"/>
            <a:chExt cx="81913" cy="232577"/>
          </a:xfrm>
        </p:grpSpPr>
        <p:sp>
          <p:nvSpPr>
            <p:cNvPr id="227" name="Google Shape;227;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28" name="Google Shape;228;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29" name="Google Shape;229;p9"/>
          <p:cNvSpPr/>
          <p:nvPr/>
        </p:nvSpPr>
        <p:spPr bwMode="auto">
          <a:xfrm>
            <a:off x="2027175" y="5128700"/>
            <a:ext cx="1512000" cy="10056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Un appel à volontaires est lancé en interne dans l’établissement pour renforcer l’équipe de compétences de développement.</a:t>
            </a:r>
            <a:endParaRPr sz="900" b="0" i="0" u="none" strike="noStrike" cap="none">
              <a:solidFill>
                <a:srgbClr val="810F3F"/>
              </a:solidFill>
              <a:latin typeface="Arial"/>
              <a:ea typeface="Arial"/>
              <a:cs typeface="Arial"/>
            </a:endParaRPr>
          </a:p>
        </p:txBody>
      </p:sp>
      <p:grpSp>
        <p:nvGrpSpPr>
          <p:cNvPr id="230" name="Google Shape;230;p9"/>
          <p:cNvGrpSpPr/>
          <p:nvPr/>
        </p:nvGrpSpPr>
        <p:grpSpPr bwMode="auto">
          <a:xfrm>
            <a:off x="2742011" y="6121709"/>
            <a:ext cx="81922" cy="232577"/>
            <a:chOff x="6146563" y="6557339"/>
            <a:chExt cx="81913" cy="232577"/>
          </a:xfrm>
        </p:grpSpPr>
        <p:sp>
          <p:nvSpPr>
            <p:cNvPr id="231" name="Google Shape;231;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32" name="Google Shape;232;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33" name="Google Shape;233;p9"/>
          <p:cNvSpPr/>
          <p:nvPr/>
        </p:nvSpPr>
        <p:spPr bwMode="auto">
          <a:xfrm>
            <a:off x="2027175" y="6486275"/>
            <a:ext cx="1512000" cy="5160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Création des premiers prototypes d’outils dont le module de sensibilisation.</a:t>
            </a:r>
            <a:endParaRPr sz="900" b="0" i="0" u="none" strike="noStrike" cap="none">
              <a:solidFill>
                <a:srgbClr val="810F3F"/>
              </a:solidFill>
              <a:latin typeface="Arial"/>
              <a:ea typeface="Arial"/>
              <a:cs typeface="Arial"/>
            </a:endParaRPr>
          </a:p>
        </p:txBody>
      </p:sp>
      <p:grpSp>
        <p:nvGrpSpPr>
          <p:cNvPr id="234" name="Google Shape;234;p9"/>
          <p:cNvGrpSpPr/>
          <p:nvPr/>
        </p:nvGrpSpPr>
        <p:grpSpPr bwMode="auto">
          <a:xfrm>
            <a:off x="2742011" y="7154684"/>
            <a:ext cx="81922" cy="232577"/>
            <a:chOff x="6146563" y="6557339"/>
            <a:chExt cx="81913" cy="232577"/>
          </a:xfrm>
        </p:grpSpPr>
        <p:sp>
          <p:nvSpPr>
            <p:cNvPr id="235" name="Google Shape;235;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36" name="Google Shape;236;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37" name="Google Shape;237;p9"/>
          <p:cNvSpPr/>
          <p:nvPr/>
        </p:nvSpPr>
        <p:spPr bwMode="auto">
          <a:xfrm>
            <a:off x="2027175" y="7519250"/>
            <a:ext cx="1512000" cy="958200"/>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dirty="0">
                <a:solidFill>
                  <a:srgbClr val="810F3F"/>
                </a:solidFill>
                <a:latin typeface="Arial"/>
                <a:ea typeface="Arial"/>
                <a:cs typeface="Arial"/>
              </a:rPr>
              <a:t>Le </a:t>
            </a:r>
            <a:r>
              <a:rPr lang="fr" sz="900" dirty="0">
                <a:solidFill>
                  <a:srgbClr val="810F3F"/>
                </a:solidFill>
              </a:rPr>
              <a:t>SDIS 14</a:t>
            </a:r>
            <a:r>
              <a:rPr lang="fr" sz="900" b="0" i="0" u="none" strike="noStrike" cap="none" dirty="0">
                <a:solidFill>
                  <a:srgbClr val="810F3F"/>
                </a:solidFill>
                <a:latin typeface="Arial"/>
                <a:ea typeface="Arial"/>
                <a:cs typeface="Arial"/>
              </a:rPr>
              <a:t> reçoit le </a:t>
            </a:r>
            <a:br>
              <a:rPr lang="fr" sz="900" b="0" i="0" u="none" strike="noStrike" cap="none" dirty="0">
                <a:solidFill>
                  <a:srgbClr val="810F3F"/>
                </a:solidFill>
                <a:latin typeface="Arial"/>
                <a:ea typeface="Arial"/>
                <a:cs typeface="Arial"/>
              </a:rPr>
            </a:br>
            <a:r>
              <a:rPr lang="fr" sz="900" b="1" i="0" u="none" strike="noStrike" cap="none" dirty="0">
                <a:solidFill>
                  <a:srgbClr val="810F3F"/>
                </a:solidFill>
                <a:latin typeface="Arial"/>
                <a:ea typeface="Arial"/>
                <a:cs typeface="Arial"/>
              </a:rPr>
              <a:t>label gouvernemental </a:t>
            </a:r>
            <a:br>
              <a:rPr lang="fr" sz="900" b="0" i="0" u="none" strike="noStrike" cap="none" dirty="0">
                <a:solidFill>
                  <a:srgbClr val="810F3F"/>
                </a:solidFill>
                <a:latin typeface="Arial"/>
                <a:ea typeface="Arial"/>
                <a:cs typeface="Arial"/>
              </a:rPr>
            </a:br>
            <a:r>
              <a:rPr lang="fr" sz="900" b="0" i="0" u="none" strike="noStrike" cap="none" dirty="0">
                <a:solidFill>
                  <a:srgbClr val="810F3F"/>
                </a:solidFill>
                <a:latin typeface="Arial"/>
                <a:ea typeface="Arial"/>
                <a:cs typeface="Arial"/>
              </a:rPr>
              <a:t>« Tous mobilisés, </a:t>
            </a:r>
            <a:br>
              <a:rPr lang="fr" sz="900" b="0" i="0" u="none" strike="noStrike" cap="none" dirty="0">
                <a:solidFill>
                  <a:srgbClr val="810F3F"/>
                </a:solidFill>
                <a:latin typeface="Arial"/>
                <a:ea typeface="Arial"/>
                <a:cs typeface="Arial"/>
              </a:rPr>
            </a:br>
            <a:r>
              <a:rPr lang="fr" sz="900" b="0" i="0" u="none" strike="noStrike" cap="none" dirty="0">
                <a:solidFill>
                  <a:srgbClr val="810F3F"/>
                </a:solidFill>
                <a:latin typeface="Arial"/>
                <a:ea typeface="Arial"/>
                <a:cs typeface="Arial"/>
              </a:rPr>
              <a:t>tous concernés » lors de la Conférence Nationale du Handicap (CNH) 2019.</a:t>
            </a:r>
            <a:endParaRPr sz="900" b="0" i="0" u="none" strike="noStrike" cap="none" dirty="0">
              <a:solidFill>
                <a:srgbClr val="810F3F"/>
              </a:solidFill>
              <a:latin typeface="Arial"/>
              <a:ea typeface="Arial"/>
              <a:cs typeface="Arial"/>
            </a:endParaRPr>
          </a:p>
        </p:txBody>
      </p:sp>
      <p:pic>
        <p:nvPicPr>
          <p:cNvPr id="238" name="Google Shape;238;p9"/>
          <p:cNvPicPr/>
          <p:nvPr/>
        </p:nvPicPr>
        <p:blipFill>
          <a:blip r:embed="rId2">
            <a:alphaModFix/>
          </a:blip>
          <a:stretch/>
        </p:blipFill>
        <p:spPr bwMode="auto">
          <a:xfrm>
            <a:off x="1818246" y="7395914"/>
            <a:ext cx="417299" cy="417299"/>
          </a:xfrm>
          <a:prstGeom prst="rect">
            <a:avLst/>
          </a:prstGeom>
          <a:noFill/>
          <a:ln>
            <a:noFill/>
          </a:ln>
        </p:spPr>
      </p:pic>
      <p:sp>
        <p:nvSpPr>
          <p:cNvPr id="239" name="Google Shape;239;p9"/>
          <p:cNvSpPr/>
          <p:nvPr/>
        </p:nvSpPr>
        <p:spPr bwMode="auto">
          <a:xfrm>
            <a:off x="3707050" y="2485350"/>
            <a:ext cx="1512000" cy="10056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module de sensibilisation commence</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à être dispensé</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au sein des centres de secours du SDIS14.</a:t>
            </a:r>
            <a:endParaRPr sz="900" b="0" i="0" u="none" strike="noStrike" cap="none">
              <a:solidFill>
                <a:srgbClr val="810F3F"/>
              </a:solidFill>
              <a:latin typeface="Arial"/>
              <a:ea typeface="Arial"/>
              <a:cs typeface="Arial"/>
            </a:endParaRPr>
          </a:p>
        </p:txBody>
      </p:sp>
      <p:sp>
        <p:nvSpPr>
          <p:cNvPr id="240" name="Google Shape;240;p9"/>
          <p:cNvSpPr/>
          <p:nvPr/>
        </p:nvSpPr>
        <p:spPr bwMode="auto">
          <a:xfrm>
            <a:off x="5537220" y="2479307"/>
            <a:ext cx="1512000" cy="1005600"/>
          </a:xfrm>
          <a:prstGeom prst="rect">
            <a:avLst/>
          </a:prstGeom>
          <a:noFill/>
          <a:ln w="9525" cap="flat" cmpd="sng">
            <a:solidFill>
              <a:srgbClr val="810F3F"/>
            </a:solidFill>
            <a:prstDash val="solid"/>
            <a:round/>
            <a:headEnd type="none" w="sm" len="sm"/>
            <a:tailEnd type="none" w="sm" len="sm"/>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projet est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finaliste du 1er Prix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de l’innovation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des sapeurs-pompiers de France au Congrès national de Marseille.</a:t>
            </a:r>
            <a:endParaRPr sz="900" b="0" i="0" u="none" strike="noStrike" cap="none">
              <a:solidFill>
                <a:srgbClr val="810F3F"/>
              </a:solidFill>
              <a:latin typeface="Arial"/>
              <a:ea typeface="Arial"/>
              <a:cs typeface="Arial"/>
            </a:endParaRPr>
          </a:p>
        </p:txBody>
      </p:sp>
      <p:pic>
        <p:nvPicPr>
          <p:cNvPr id="241" name="Google Shape;241;p9"/>
          <p:cNvPicPr/>
          <p:nvPr/>
        </p:nvPicPr>
        <p:blipFill>
          <a:blip r:embed="rId2">
            <a:alphaModFix/>
          </a:blip>
          <a:stretch/>
        </p:blipFill>
        <p:spPr bwMode="auto">
          <a:xfrm>
            <a:off x="5219038" y="2330868"/>
            <a:ext cx="417299" cy="417299"/>
          </a:xfrm>
          <a:prstGeom prst="rect">
            <a:avLst/>
          </a:prstGeom>
          <a:noFill/>
          <a:ln>
            <a:noFill/>
          </a:ln>
        </p:spPr>
      </p:pic>
      <p:grpSp>
        <p:nvGrpSpPr>
          <p:cNvPr id="242" name="Google Shape;242;p9"/>
          <p:cNvGrpSpPr/>
          <p:nvPr/>
        </p:nvGrpSpPr>
        <p:grpSpPr bwMode="auto">
          <a:xfrm>
            <a:off x="6247990" y="4595912"/>
            <a:ext cx="81922" cy="232577"/>
            <a:chOff x="6146563" y="6557339"/>
            <a:chExt cx="81913" cy="232577"/>
          </a:xfrm>
        </p:grpSpPr>
        <p:sp>
          <p:nvSpPr>
            <p:cNvPr id="243" name="Google Shape;243;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44" name="Google Shape;244;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45" name="Google Shape;245;p9"/>
          <p:cNvSpPr/>
          <p:nvPr/>
        </p:nvSpPr>
        <p:spPr bwMode="auto">
          <a:xfrm>
            <a:off x="5884230" y="5015266"/>
            <a:ext cx="809400" cy="260699"/>
          </a:xfrm>
          <a:prstGeom prst="rect">
            <a:avLst/>
          </a:prstGeom>
          <a:solidFill>
            <a:srgbClr val="810F3F"/>
          </a:solidFill>
          <a:ln>
            <a:noFill/>
          </a:ln>
        </p:spPr>
        <p:txBody>
          <a:bodyPr spcFirstLastPara="1" wrap="square" lIns="91425" tIns="91425" rIns="91425" bIns="91425" anchor="ctr" anchorCtr="0">
            <a:noAutofit/>
          </a:bodyPr>
          <a:lstStyle/>
          <a:p>
            <a:pPr marL="0" marR="0" lvl="0" indent="0" algn="ctr">
              <a:lnSpc>
                <a:spcPct val="100000"/>
              </a:lnSpc>
              <a:spcBef>
                <a:spcPts val="0"/>
              </a:spcBef>
              <a:spcAft>
                <a:spcPts val="0"/>
              </a:spcAft>
              <a:buClr>
                <a:srgbClr val="000000"/>
              </a:buClr>
              <a:buSzPts val="1000"/>
              <a:buFont typeface="Arial"/>
              <a:buNone/>
              <a:defRPr/>
            </a:pPr>
            <a:r>
              <a:rPr lang="fr" sz="1000" b="0" i="0" u="none" strike="noStrike" cap="none">
                <a:solidFill>
                  <a:schemeClr val="lt1"/>
                </a:solidFill>
                <a:latin typeface="Arial"/>
                <a:ea typeface="Arial"/>
                <a:cs typeface="Arial"/>
              </a:rPr>
              <a:t>2021-2022</a:t>
            </a:r>
            <a:endParaRPr sz="1000" b="0" i="0" u="none" strike="noStrike" cap="none">
              <a:solidFill>
                <a:schemeClr val="lt1"/>
              </a:solidFill>
              <a:latin typeface="Arial"/>
              <a:ea typeface="Arial"/>
              <a:cs typeface="Arial"/>
            </a:endParaRPr>
          </a:p>
        </p:txBody>
      </p:sp>
      <p:sp>
        <p:nvSpPr>
          <p:cNvPr id="246" name="Google Shape;246;p9"/>
          <p:cNvSpPr/>
          <p:nvPr/>
        </p:nvSpPr>
        <p:spPr bwMode="auto">
          <a:xfrm>
            <a:off x="5454243" y="5378504"/>
            <a:ext cx="1669374" cy="569585"/>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Second appel à volontaires pour renforcer l’équipe projet MC-ASSIST</a:t>
            </a:r>
            <a:endParaRPr sz="900" b="0" i="0" u="none" strike="noStrike" cap="none">
              <a:solidFill>
                <a:srgbClr val="810F3F"/>
              </a:solidFill>
              <a:latin typeface="Arial"/>
              <a:ea typeface="Arial"/>
              <a:cs typeface="Arial"/>
            </a:endParaRPr>
          </a:p>
        </p:txBody>
      </p:sp>
      <p:grpSp>
        <p:nvGrpSpPr>
          <p:cNvPr id="247" name="Google Shape;247;p9"/>
          <p:cNvGrpSpPr/>
          <p:nvPr/>
        </p:nvGrpSpPr>
        <p:grpSpPr bwMode="auto">
          <a:xfrm>
            <a:off x="6286604" y="6043674"/>
            <a:ext cx="81922" cy="232577"/>
            <a:chOff x="6146563" y="6557339"/>
            <a:chExt cx="81913" cy="232577"/>
          </a:xfrm>
        </p:grpSpPr>
        <p:sp>
          <p:nvSpPr>
            <p:cNvPr id="248" name="Google Shape;248;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49" name="Google Shape;249;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50" name="Google Shape;250;p9"/>
          <p:cNvSpPr/>
          <p:nvPr/>
        </p:nvSpPr>
        <p:spPr bwMode="auto">
          <a:xfrm>
            <a:off x="5565423" y="6307040"/>
            <a:ext cx="1512000" cy="5787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Développement du prototype d’application </a:t>
            </a:r>
            <a:endParaRPr sz="900" b="0" i="0" u="none" strike="noStrike" cap="none">
              <a:solidFill>
                <a:srgbClr val="810F3F"/>
              </a:solidFill>
              <a:latin typeface="Arial"/>
              <a:ea typeface="Arial"/>
              <a:cs typeface="Arial"/>
            </a:endParaRPr>
          </a:p>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 MC ASSIST ».</a:t>
            </a:r>
            <a:endParaRPr sz="900" b="0" i="0" u="none" strike="noStrike" cap="none">
              <a:solidFill>
                <a:srgbClr val="810F3F"/>
              </a:solidFill>
              <a:latin typeface="Arial"/>
              <a:ea typeface="Arial"/>
              <a:cs typeface="Arial"/>
            </a:endParaRPr>
          </a:p>
        </p:txBody>
      </p:sp>
      <p:grpSp>
        <p:nvGrpSpPr>
          <p:cNvPr id="251" name="Google Shape;251;p9"/>
          <p:cNvGrpSpPr/>
          <p:nvPr/>
        </p:nvGrpSpPr>
        <p:grpSpPr bwMode="auto">
          <a:xfrm>
            <a:off x="6280462" y="6984311"/>
            <a:ext cx="81922" cy="232577"/>
            <a:chOff x="6146563" y="6557339"/>
            <a:chExt cx="81913" cy="232577"/>
          </a:xfrm>
        </p:grpSpPr>
        <p:sp>
          <p:nvSpPr>
            <p:cNvPr id="252" name="Google Shape;252;p9"/>
            <p:cNvSpPr/>
            <p:nvPr/>
          </p:nvSpPr>
          <p:spPr bwMode="auto">
            <a:xfrm>
              <a:off x="6187499" y="6557339"/>
              <a:ext cx="0" cy="232408"/>
            </a:xfrm>
            <a:custGeom>
              <a:avLst/>
              <a:gdLst/>
              <a:ahLst/>
              <a:cxnLst/>
              <a:rect l="l" t="t" r="r" b="b"/>
              <a:pathLst>
                <a:path w="120000" h="232409" extrusionOk="0">
                  <a:moveTo>
                    <a:pt x="0" y="0"/>
                  </a:moveTo>
                  <a:lnTo>
                    <a:pt x="0" y="232156"/>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sp>
          <p:nvSpPr>
            <p:cNvPr id="253" name="Google Shape;253;p9"/>
            <p:cNvSpPr/>
            <p:nvPr/>
          </p:nvSpPr>
          <p:spPr bwMode="auto">
            <a:xfrm>
              <a:off x="6146563" y="6745466"/>
              <a:ext cx="81913" cy="44450"/>
            </a:xfrm>
            <a:custGeom>
              <a:avLst/>
              <a:gdLst/>
              <a:ahLst/>
              <a:cxnLst/>
              <a:rect l="l" t="t" r="r" b="b"/>
              <a:pathLst>
                <a:path w="81914" h="44450" extrusionOk="0">
                  <a:moveTo>
                    <a:pt x="81876" y="0"/>
                  </a:moveTo>
                  <a:lnTo>
                    <a:pt x="40932" y="44030"/>
                  </a:lnTo>
                  <a:lnTo>
                    <a:pt x="0" y="0"/>
                  </a:lnTo>
                </a:path>
              </a:pathLst>
            </a:custGeom>
            <a:noFill/>
            <a:ln w="9525" cap="flat" cmpd="sng">
              <a:solidFill>
                <a:srgbClr val="810F3F"/>
              </a:solidFill>
              <a:prstDash val="solid"/>
              <a:round/>
              <a:headEnd type="none" w="sm" len="sm"/>
              <a:tailEnd type="none" w="sm" len="sm"/>
            </a:ln>
          </p:spPr>
          <p:txBody>
            <a:bodyPr spcFirstLastPara="1" wrap="square" lIns="0" tIns="0" rIns="0" bIns="0" anchor="t" anchorCtr="0">
              <a:noAutofit/>
            </a:bodyPr>
            <a:lstStyle/>
            <a:p>
              <a:pPr marL="0" marR="0" lvl="0" indent="0" algn="l">
                <a:lnSpc>
                  <a:spcPct val="100000"/>
                </a:lnSpc>
                <a:spcBef>
                  <a:spcPts val="0"/>
                </a:spcBef>
                <a:spcAft>
                  <a:spcPts val="0"/>
                </a:spcAft>
                <a:buClr>
                  <a:srgbClr val="000000"/>
                </a:buClr>
                <a:buSzPts val="1400"/>
                <a:buFont typeface="Arial"/>
                <a:buNone/>
                <a:defRPr/>
              </a:pPr>
              <a:endParaRPr sz="1400" b="0" i="0" u="none" strike="noStrike" cap="none">
                <a:solidFill>
                  <a:srgbClr val="000000"/>
                </a:solidFill>
                <a:latin typeface="Arial"/>
                <a:ea typeface="Arial"/>
                <a:cs typeface="Arial"/>
              </a:endParaRPr>
            </a:p>
          </p:txBody>
        </p:sp>
      </p:grpSp>
      <p:sp>
        <p:nvSpPr>
          <p:cNvPr id="254" name="Google Shape;254;p9"/>
          <p:cNvSpPr/>
          <p:nvPr/>
        </p:nvSpPr>
        <p:spPr bwMode="auto">
          <a:xfrm>
            <a:off x="5530604" y="7263991"/>
            <a:ext cx="1512000" cy="712500"/>
          </a:xfrm>
          <a:prstGeom prst="rect">
            <a:avLst/>
          </a:prstGeom>
          <a:noFill/>
          <a:ln>
            <a:noFill/>
          </a:ln>
        </p:spPr>
        <p:txBody>
          <a:bodyPr spcFirstLastPara="1" wrap="square" lIns="91425" tIns="91425" rIns="91425" bIns="91425" anchor="t" anchorCtr="0">
            <a:noAutofit/>
          </a:bodyPr>
          <a:lstStyle/>
          <a:p>
            <a:pPr marL="0" marR="0" lvl="0" indent="0" algn="ctr">
              <a:lnSpc>
                <a:spcPct val="100000"/>
              </a:lnSpc>
              <a:spcBef>
                <a:spcPts val="0"/>
              </a:spcBef>
              <a:spcAft>
                <a:spcPts val="0"/>
              </a:spcAft>
              <a:buClr>
                <a:srgbClr val="000000"/>
              </a:buClr>
              <a:buSzPts val="900"/>
              <a:buFont typeface="Arial"/>
              <a:buNone/>
              <a:defRPr/>
            </a:pPr>
            <a:r>
              <a:rPr lang="fr" sz="900" b="0" i="0" u="none" strike="noStrike" cap="none">
                <a:solidFill>
                  <a:srgbClr val="810F3F"/>
                </a:solidFill>
                <a:latin typeface="Arial"/>
                <a:ea typeface="Arial"/>
                <a:cs typeface="Arial"/>
              </a:rPr>
              <a:t>Le portage du projet par le directeur du SDIS 14 est officialisé par note de service.</a:t>
            </a:r>
            <a:endParaRPr sz="900" b="0" i="0" u="none" strike="noStrike" cap="none">
              <a:solidFill>
                <a:srgbClr val="810F3F"/>
              </a:solidFill>
              <a:latin typeface="Arial"/>
              <a:ea typeface="Arial"/>
              <a:cs typeface="Arial"/>
            </a:endParaRPr>
          </a:p>
        </p:txBody>
      </p:sp>
      <p:pic>
        <p:nvPicPr>
          <p:cNvPr id="255" name="Google Shape;255;p9"/>
          <p:cNvPicPr/>
          <p:nvPr/>
        </p:nvPicPr>
        <p:blipFill>
          <a:blip r:embed="rId3">
            <a:alphaModFix/>
          </a:blip>
          <a:stretch/>
        </p:blipFill>
        <p:spPr bwMode="auto">
          <a:xfrm>
            <a:off x="2027178" y="8586108"/>
            <a:ext cx="1511997" cy="395719"/>
          </a:xfrm>
          <a:prstGeom prst="rect">
            <a:avLst/>
          </a:prstGeom>
          <a:noFill/>
          <a:ln>
            <a:noFill/>
          </a:ln>
        </p:spPr>
      </p:pic>
      <p:pic>
        <p:nvPicPr>
          <p:cNvPr id="256" name="Google Shape;256;p9"/>
          <p:cNvPicPr/>
          <p:nvPr/>
        </p:nvPicPr>
        <p:blipFill>
          <a:blip r:embed="rId4">
            <a:alphaModFix/>
          </a:blip>
          <a:srcRect b="11082"/>
          <a:stretch/>
        </p:blipFill>
        <p:spPr bwMode="auto">
          <a:xfrm>
            <a:off x="2378502" y="3091724"/>
            <a:ext cx="809400" cy="890663"/>
          </a:xfrm>
          <a:prstGeom prst="rect">
            <a:avLst/>
          </a:prstGeom>
          <a:noFill/>
          <a:ln>
            <a:noFill/>
          </a:ln>
        </p:spPr>
      </p:pic>
      <p:pic>
        <p:nvPicPr>
          <p:cNvPr id="257" name="Google Shape;257;p9"/>
          <p:cNvPicPr/>
          <p:nvPr/>
        </p:nvPicPr>
        <p:blipFill>
          <a:blip r:embed="rId5">
            <a:alphaModFix/>
          </a:blip>
          <a:stretch/>
        </p:blipFill>
        <p:spPr bwMode="auto">
          <a:xfrm>
            <a:off x="5694191" y="3617788"/>
            <a:ext cx="1198058" cy="873524"/>
          </a:xfrm>
          <a:prstGeom prst="rect">
            <a:avLst/>
          </a:prstGeom>
          <a:noFill/>
          <a:ln>
            <a:noFill/>
          </a:ln>
        </p:spPr>
      </p:pic>
      <p:pic>
        <p:nvPicPr>
          <p:cNvPr id="258" name="Google Shape;258;p9"/>
          <p:cNvPicPr/>
          <p:nvPr/>
        </p:nvPicPr>
        <p:blipFill>
          <a:blip r:embed="rId6">
            <a:alphaModFix/>
          </a:blip>
          <a:stretch/>
        </p:blipFill>
        <p:spPr bwMode="auto">
          <a:xfrm>
            <a:off x="462887" y="5489034"/>
            <a:ext cx="1280826" cy="1283006"/>
          </a:xfrm>
          <a:prstGeom prst="rect">
            <a:avLst/>
          </a:prstGeom>
          <a:noFill/>
          <a:ln>
            <a:noFill/>
          </a:ln>
        </p:spPr>
      </p:pic>
      <p:pic>
        <p:nvPicPr>
          <p:cNvPr id="259" name="Google Shape;259;p9"/>
          <p:cNvPicPr/>
          <p:nvPr/>
        </p:nvPicPr>
        <p:blipFill>
          <a:blip r:embed="rId7">
            <a:alphaModFix/>
          </a:blip>
          <a:stretch/>
        </p:blipFill>
        <p:spPr bwMode="auto">
          <a:xfrm>
            <a:off x="558213" y="895750"/>
            <a:ext cx="1090100" cy="1090100"/>
          </a:xfrm>
          <a:prstGeom prst="rect">
            <a:avLst/>
          </a:prstGeom>
          <a:noFill/>
          <a:ln>
            <a:noFill/>
          </a:ln>
        </p:spPr>
      </p:pic>
      <p:pic>
        <p:nvPicPr>
          <p:cNvPr id="260" name="Google Shape;260;p9"/>
          <p:cNvPicPr/>
          <p:nvPr/>
        </p:nvPicPr>
        <p:blipFill>
          <a:blip r:embed="rId8">
            <a:alphaModFix/>
          </a:blip>
          <a:stretch/>
        </p:blipFill>
        <p:spPr bwMode="auto">
          <a:xfrm>
            <a:off x="3825440" y="3427080"/>
            <a:ext cx="1280850" cy="1280870"/>
          </a:xfrm>
          <a:prstGeom prst="rect">
            <a:avLst/>
          </a:prstGeom>
          <a:noFill/>
          <a:ln>
            <a:noFill/>
          </a:ln>
        </p:spPr>
      </p:pic>
      <p:pic>
        <p:nvPicPr>
          <p:cNvPr id="261" name="Google Shape;261;p9"/>
          <p:cNvPicPr/>
          <p:nvPr/>
        </p:nvPicPr>
        <p:blipFill>
          <a:blip r:embed="rId9">
            <a:alphaModFix/>
          </a:blip>
          <a:srcRect t="27341" b="17939"/>
          <a:stretch/>
        </p:blipFill>
        <p:spPr bwMode="auto">
          <a:xfrm>
            <a:off x="2027213" y="3982555"/>
            <a:ext cx="1512001" cy="827330"/>
          </a:xfrm>
          <a:prstGeom prst="rect">
            <a:avLst/>
          </a:prstGeom>
          <a:noFill/>
          <a:ln>
            <a:noFill/>
          </a:ln>
        </p:spPr>
      </p:pic>
      <p:pic>
        <p:nvPicPr>
          <p:cNvPr id="262" name="Google Shape;262;p9"/>
          <p:cNvPicPr/>
          <p:nvPr/>
        </p:nvPicPr>
        <p:blipFill>
          <a:blip r:embed="rId10">
            <a:alphaModFix/>
          </a:blip>
          <a:stretch/>
        </p:blipFill>
        <p:spPr bwMode="auto">
          <a:xfrm>
            <a:off x="455918" y="8477450"/>
            <a:ext cx="1280850" cy="12808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Wisp</Template>
  <TotalTime>483</TotalTime>
  <Words>6882</Words>
  <Application>Microsoft Office PowerPoint</Application>
  <DocSecurity>0</DocSecurity>
  <PresentationFormat>Personnalisé</PresentationFormat>
  <Paragraphs>660</Paragraphs>
  <Slides>25</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25</vt:i4>
      </vt:variant>
    </vt:vector>
  </HeadingPairs>
  <TitlesOfParts>
    <vt:vector size="31" baseType="lpstr">
      <vt:lpstr>Arial</vt:lpstr>
      <vt:lpstr>Aptos Display</vt:lpstr>
      <vt:lpstr>Helvetica Neue</vt:lpstr>
      <vt:lpstr>Aptos</vt:lpstr>
      <vt:lpstr>Calibri</vt:lpstr>
      <vt:lpstr>Simple Light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rémy Touzé</dc:creator>
  <cp:keywords/>
  <dc:description/>
  <cp:lastModifiedBy>rémy Touzé</cp:lastModifiedBy>
  <cp:revision>150</cp:revision>
  <dcterms:modified xsi:type="dcterms:W3CDTF">2024-03-20T15:24:06Z</dcterms:modified>
  <cp:category/>
  <dc:identifier/>
  <cp:contentStatus/>
  <dc:language/>
  <cp:version/>
</cp:coreProperties>
</file>